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70" r:id="rId3"/>
    <p:sldMasterId id="2147483719" r:id="rId4"/>
    <p:sldMasterId id="2147483809" r:id="rId5"/>
  </p:sldMasterIdLst>
  <p:notesMasterIdLst>
    <p:notesMasterId r:id="rId92"/>
  </p:notesMasterIdLst>
  <p:handoutMasterIdLst>
    <p:handoutMasterId r:id="rId93"/>
  </p:handoutMasterIdLst>
  <p:sldIdLst>
    <p:sldId id="10360" r:id="rId6"/>
    <p:sldId id="10546" r:id="rId7"/>
    <p:sldId id="10547" r:id="rId8"/>
    <p:sldId id="10548" r:id="rId9"/>
    <p:sldId id="10549" r:id="rId10"/>
    <p:sldId id="10550" r:id="rId11"/>
    <p:sldId id="10551" r:id="rId12"/>
    <p:sldId id="10552" r:id="rId13"/>
    <p:sldId id="10553" r:id="rId14"/>
    <p:sldId id="10554" r:id="rId15"/>
    <p:sldId id="10555" r:id="rId16"/>
    <p:sldId id="10556" r:id="rId17"/>
    <p:sldId id="10557" r:id="rId18"/>
    <p:sldId id="10558" r:id="rId19"/>
    <p:sldId id="10559" r:id="rId20"/>
    <p:sldId id="10560" r:id="rId21"/>
    <p:sldId id="10514" r:id="rId22"/>
    <p:sldId id="10515" r:id="rId23"/>
    <p:sldId id="10524" r:id="rId24"/>
    <p:sldId id="10472" r:id="rId25"/>
    <p:sldId id="10473" r:id="rId26"/>
    <p:sldId id="10474" r:id="rId27"/>
    <p:sldId id="10475" r:id="rId28"/>
    <p:sldId id="10525" r:id="rId29"/>
    <p:sldId id="10527" r:id="rId30"/>
    <p:sldId id="10476" r:id="rId31"/>
    <p:sldId id="10493" r:id="rId32"/>
    <p:sldId id="10538" r:id="rId33"/>
    <p:sldId id="10561" r:id="rId34"/>
    <p:sldId id="10562" r:id="rId35"/>
    <p:sldId id="10539" r:id="rId36"/>
    <p:sldId id="10540" r:id="rId37"/>
    <p:sldId id="10541" r:id="rId38"/>
    <p:sldId id="10479" r:id="rId39"/>
    <p:sldId id="10480" r:id="rId40"/>
    <p:sldId id="10343" r:id="rId41"/>
    <p:sldId id="2317" r:id="rId42"/>
    <p:sldId id="10185" r:id="rId43"/>
    <p:sldId id="2318" r:id="rId44"/>
    <p:sldId id="10381" r:id="rId45"/>
    <p:sldId id="10378" r:id="rId46"/>
    <p:sldId id="10498" r:id="rId47"/>
    <p:sldId id="10501" r:id="rId48"/>
    <p:sldId id="10502" r:id="rId49"/>
    <p:sldId id="10503" r:id="rId50"/>
    <p:sldId id="10458" r:id="rId51"/>
    <p:sldId id="10504" r:id="rId52"/>
    <p:sldId id="10528" r:id="rId53"/>
    <p:sldId id="10481" r:id="rId54"/>
    <p:sldId id="10482" r:id="rId55"/>
    <p:sldId id="10531" r:id="rId56"/>
    <p:sldId id="10427" r:id="rId57"/>
    <p:sldId id="10322" r:id="rId58"/>
    <p:sldId id="10483" r:id="rId59"/>
    <p:sldId id="10444" r:id="rId60"/>
    <p:sldId id="10563" r:id="rId61"/>
    <p:sldId id="10564" r:id="rId62"/>
    <p:sldId id="10318" r:id="rId63"/>
    <p:sldId id="10319" r:id="rId64"/>
    <p:sldId id="10320" r:id="rId65"/>
    <p:sldId id="10484" r:id="rId66"/>
    <p:sldId id="10485" r:id="rId67"/>
    <p:sldId id="10486" r:id="rId68"/>
    <p:sldId id="10534" r:id="rId69"/>
    <p:sldId id="10487" r:id="rId70"/>
    <p:sldId id="10533" r:id="rId71"/>
    <p:sldId id="10488" r:id="rId72"/>
    <p:sldId id="10489" r:id="rId73"/>
    <p:sldId id="10490" r:id="rId74"/>
    <p:sldId id="10491" r:id="rId75"/>
    <p:sldId id="10497" r:id="rId76"/>
    <p:sldId id="10385" r:id="rId77"/>
    <p:sldId id="448" r:id="rId78"/>
    <p:sldId id="10447" r:id="rId79"/>
    <p:sldId id="10448" r:id="rId80"/>
    <p:sldId id="10386" r:id="rId81"/>
    <p:sldId id="10236" r:id="rId82"/>
    <p:sldId id="10461" r:id="rId83"/>
    <p:sldId id="10246" r:id="rId84"/>
    <p:sldId id="10492" r:id="rId85"/>
    <p:sldId id="10532" r:id="rId86"/>
    <p:sldId id="10371" r:id="rId87"/>
    <p:sldId id="10265" r:id="rId88"/>
    <p:sldId id="10305" r:id="rId89"/>
    <p:sldId id="10306" r:id="rId90"/>
    <p:sldId id="10431" r:id="rId91"/>
  </p:sldIdLst>
  <p:sldSz cx="12192000" cy="6858000"/>
  <p:notesSz cx="6858000" cy="9144000"/>
  <p:custDataLst>
    <p:tags r:id="rId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10360"/>
            <p14:sldId id="10546"/>
            <p14:sldId id="10547"/>
            <p14:sldId id="10548"/>
            <p14:sldId id="10549"/>
            <p14:sldId id="10550"/>
            <p14:sldId id="10551"/>
            <p14:sldId id="10552"/>
            <p14:sldId id="10553"/>
            <p14:sldId id="10554"/>
            <p14:sldId id="10555"/>
            <p14:sldId id="10556"/>
            <p14:sldId id="10557"/>
            <p14:sldId id="10558"/>
            <p14:sldId id="10559"/>
            <p14:sldId id="10560"/>
            <p14:sldId id="10514"/>
            <p14:sldId id="10515"/>
            <p14:sldId id="10524"/>
            <p14:sldId id="10472"/>
            <p14:sldId id="10473"/>
            <p14:sldId id="10474"/>
            <p14:sldId id="10475"/>
            <p14:sldId id="10525"/>
            <p14:sldId id="10527"/>
            <p14:sldId id="10476"/>
            <p14:sldId id="10493"/>
            <p14:sldId id="10538"/>
            <p14:sldId id="10561"/>
            <p14:sldId id="10562"/>
            <p14:sldId id="10539"/>
            <p14:sldId id="10540"/>
            <p14:sldId id="10541"/>
            <p14:sldId id="10479"/>
            <p14:sldId id="10480"/>
            <p14:sldId id="10343"/>
            <p14:sldId id="2317"/>
            <p14:sldId id="10185"/>
            <p14:sldId id="2318"/>
            <p14:sldId id="10381"/>
            <p14:sldId id="10378"/>
            <p14:sldId id="10498"/>
            <p14:sldId id="10501"/>
            <p14:sldId id="10502"/>
            <p14:sldId id="10503"/>
            <p14:sldId id="10458"/>
            <p14:sldId id="10504"/>
            <p14:sldId id="10528"/>
            <p14:sldId id="10481"/>
            <p14:sldId id="10482"/>
            <p14:sldId id="10531"/>
            <p14:sldId id="10427"/>
            <p14:sldId id="10322"/>
            <p14:sldId id="10483"/>
            <p14:sldId id="10444"/>
            <p14:sldId id="10563"/>
            <p14:sldId id="10564"/>
            <p14:sldId id="10318"/>
            <p14:sldId id="10319"/>
            <p14:sldId id="10320"/>
            <p14:sldId id="10484"/>
            <p14:sldId id="10485"/>
            <p14:sldId id="10486"/>
            <p14:sldId id="10534"/>
            <p14:sldId id="10487"/>
            <p14:sldId id="10533"/>
            <p14:sldId id="10488"/>
            <p14:sldId id="10489"/>
            <p14:sldId id="10490"/>
            <p14:sldId id="10491"/>
            <p14:sldId id="10497"/>
            <p14:sldId id="10385"/>
            <p14:sldId id="448"/>
            <p14:sldId id="10447"/>
            <p14:sldId id="10448"/>
            <p14:sldId id="10386"/>
            <p14:sldId id="10236"/>
            <p14:sldId id="10461"/>
            <p14:sldId id="10246"/>
            <p14:sldId id="10492"/>
            <p14:sldId id="10532"/>
            <p14:sldId id="10371"/>
            <p14:sldId id="10265"/>
            <p14:sldId id="10305"/>
            <p14:sldId id="10306"/>
            <p14:sldId id="10431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1" pos="3296" userDrawn="1">
          <p15:clr>
            <a:srgbClr val="A4A3A4"/>
          </p15:clr>
        </p15:guide>
        <p15:guide id="2" orient="horz" pos="890" userDrawn="1">
          <p15:clr>
            <a:srgbClr val="A4A3A4"/>
          </p15:clr>
        </p15:guide>
        <p15:guide id="3" orient="horz" pos="1548" userDrawn="1">
          <p15:clr>
            <a:srgbClr val="A4A3A4"/>
          </p15:clr>
        </p15:guide>
        <p15:guide id="4" orient="horz" pos="3158" userDrawn="1">
          <p15:clr>
            <a:srgbClr val="A4A3A4"/>
          </p15:clr>
        </p15:guide>
        <p15:guide id="5" pos="2116" userDrawn="1">
          <p15:clr>
            <a:srgbClr val="A4A3A4"/>
          </p15:clr>
        </p15:guide>
        <p15:guide id="6" pos="4067" userDrawn="1">
          <p15:clr>
            <a:srgbClr val="A4A3A4"/>
          </p15:clr>
        </p15:guide>
        <p15:guide id="7" pos="5995" userDrawn="1">
          <p15:clr>
            <a:srgbClr val="A4A3A4"/>
          </p15:clr>
        </p15:guide>
        <p15:guide id="8" pos="5265" userDrawn="1">
          <p15:clr>
            <a:srgbClr val="A4A3A4"/>
          </p15:clr>
        </p15:guide>
        <p15:guide id="9" pos="2275" userDrawn="1">
          <p15:clr>
            <a:srgbClr val="A4A3A4"/>
          </p15:clr>
        </p15:guide>
        <p15:guide id="10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B63"/>
    <a:srgbClr val="FFFFFF"/>
    <a:srgbClr val="DBE9FC"/>
    <a:srgbClr val="96AFD2"/>
    <a:srgbClr val="FFE7CD"/>
    <a:srgbClr val="D79A00"/>
    <a:srgbClr val="FFE6CC"/>
    <a:srgbClr val="F8CECC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69" autoAdjust="0"/>
    <p:restoredTop sz="89248" autoAdjust="0"/>
  </p:normalViewPr>
  <p:slideViewPr>
    <p:cSldViewPr snapToGrid="0" showGuides="1">
      <p:cViewPr>
        <p:scale>
          <a:sx n="75" d="100"/>
          <a:sy n="75" d="100"/>
        </p:scale>
        <p:origin x="3004" y="1492"/>
      </p:cViewPr>
      <p:guideLst>
        <p:guide pos="3296"/>
        <p:guide orient="horz" pos="890"/>
        <p:guide orient="horz" pos="1548"/>
        <p:guide orient="horz" pos="3158"/>
        <p:guide pos="2116"/>
        <p:guide pos="4067"/>
        <p:guide pos="5995"/>
        <p:guide pos="5265"/>
        <p:guide pos="2275"/>
        <p:guide pos="3940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7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presProps" Target="pres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13BF-9C4B-F669-FE81-F6022333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CF1324-4A30-1286-F507-10BC3DC7E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30353C-3824-D235-C06B-C0F581D1B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634141-6D1E-3FDF-7437-2AE6177B0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96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47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7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D9B6C-C719-6FD0-97F9-3188BCEF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FFAF22-CD30-CD2D-F9E9-A9C354595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0AE2CD-92D2-CB4E-E60C-102F8C816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7F6C29-46CB-7FD2-6837-C12B35B0C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30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835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35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22FA-707B-2DAC-4D7F-2E89B0F9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031242-ACAA-8674-6DDA-D10EE68D7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CB06CB-66BA-B6BF-6F31-CFCEEE8F7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23BD15-23E9-6241-F55A-37C1EDA4F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94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2C18-82A8-EC93-D95D-D34F1AFE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29A056-5F7A-D1C5-12F5-E7CE544A6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E16814-2017-C936-D698-11D33F047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29DD83-6B24-2EE3-4D75-D173BBF18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74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4AF32-E352-7B19-DF06-942A463D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DA0414-98F3-AB3C-B192-68B7E7436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F80190-7B25-913B-6C2C-3D831EFF8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4069E2-EC4B-E73F-DA83-B15DA429E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08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6C8B7-4CB1-52B4-A297-01EF122F5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0D4634-7581-AD31-0C37-13FAEA91C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4F8F4E-C62C-134C-D5A6-43EE2AE70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E283D4-2CF3-5C34-A4B2-12B1A0030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47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4669C-D418-93F8-7644-858795A03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F92848-D10D-68E7-AB32-3E7FAC11B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ECEC97-056D-0A50-E3D5-E352B68C3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FEA97E-260F-2848-DE44-6E9767D61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3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877BC-7D26-DB4C-0A9A-2A51A4A7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D34974-9CE0-F1AE-F990-6E8024B79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181F22-969D-DF7B-14D4-C7B549AF9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87A69A-C168-3A16-9B8C-16B09B546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69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EA61D-1F4E-7AFF-43DD-42EED680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0B23DA-871A-8EBB-6C96-4656C39C2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14D3F9-118E-0743-8026-2100EAAFE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A1193-7442-80BB-6A4B-50CCB11C1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558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F7B6A-EA06-D55E-46FC-3E0790975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087CED-7958-2C0E-F29D-90BEC262E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1F257E-23E9-D0F9-7CA3-34EE020B0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CBD3F8-C9C3-5DFC-A4BB-849F44579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19160C-948E-45C5-BCA7-2A0179836E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632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1.jpe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白底背景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4099" r="7141" b="422"/>
          <a:stretch>
            <a:fillRect/>
          </a:stretch>
        </p:blipFill>
        <p:spPr>
          <a:xfrm rot="10800000">
            <a:off x="0" y="3952568"/>
            <a:ext cx="12192000" cy="2905433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0" y="-10412"/>
            <a:ext cx="12192000" cy="699098"/>
            <a:chOff x="0" y="-20824"/>
            <a:chExt cx="24384000" cy="1398196"/>
          </a:xfrm>
        </p:grpSpPr>
        <p:pic>
          <p:nvPicPr>
            <p:cNvPr id="2" name="图片 1"/>
            <p:cNvPicPr>
              <a:picLocks noChangeAspect="1"/>
            </p:cNvPicPr>
            <p:nvPr userDrawn="1"/>
          </p:nvPicPr>
          <p:blipFill rotWithShape="1">
            <a:blip r:embed="rId3"/>
            <a:srcRect l="5391" t="18440" r="11171" b="8835"/>
            <a:stretch>
              <a:fillRect/>
            </a:stretch>
          </p:blipFill>
          <p:spPr>
            <a:xfrm>
              <a:off x="5600700" y="-20824"/>
              <a:ext cx="18783300" cy="1398196"/>
            </a:xfrm>
            <a:prstGeom prst="rect">
              <a:avLst/>
            </a:prstGeom>
          </p:spPr>
        </p:pic>
        <p:sp>
          <p:nvSpPr>
            <p:cNvPr id="3" name="矩形 2"/>
            <p:cNvSpPr/>
            <p:nvPr userDrawn="1"/>
          </p:nvSpPr>
          <p:spPr>
            <a:xfrm>
              <a:off x="0" y="-20824"/>
              <a:ext cx="8401050" cy="277999"/>
            </a:xfrm>
            <a:prstGeom prst="rect">
              <a:avLst/>
            </a:prstGeom>
            <a:solidFill>
              <a:srgbClr val="1E1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 dirty="0"/>
            </a:p>
          </p:txBody>
        </p:sp>
      </p:grpSp>
      <p:sp>
        <p:nvSpPr>
          <p:cNvPr id="8" name="矩形"/>
          <p:cNvSpPr/>
          <p:nvPr userDrawn="1"/>
        </p:nvSpPr>
        <p:spPr>
          <a:xfrm>
            <a:off x="1" y="3836505"/>
            <a:ext cx="12192000" cy="2067339"/>
          </a:xfrm>
          <a:prstGeom prst="rect">
            <a:avLst/>
          </a:prstGeom>
          <a:gradFill>
            <a:gsLst>
              <a:gs pos="3400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 dirty="0"/>
          </a:p>
        </p:txBody>
      </p:sp>
      <p:sp>
        <p:nvSpPr>
          <p:cNvPr id="11" name="页脚占位符 1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B069507-02E9-431E-9E3D-2057019EC9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1109-5645-492D-9270-C78E7F322DCC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88FB-7500-43EE-ADA1-CA5DAB1A5E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1109-5645-492D-9270-C78E7F322DCC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88FB-7500-43EE-ADA1-CA5DAB1A5E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t>2025/1/12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5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5"/>
            </a:lvl2pPr>
            <a:lvl3pPr>
              <a:defRPr sz="148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/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燃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0" y="839244"/>
            <a:ext cx="12192000" cy="0"/>
          </a:xfrm>
          <a:prstGeom prst="line">
            <a:avLst/>
          </a:prstGeom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8992604" y="13135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智能燃烧</a:t>
            </a:r>
          </a:p>
        </p:txBody>
      </p:sp>
      <p:pic>
        <p:nvPicPr>
          <p:cNvPr id="15" name="图形 14" descr="火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793" y="129381"/>
            <a:ext cx="675701" cy="67570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768" y="106968"/>
            <a:ext cx="1027030" cy="7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83349" y="209076"/>
            <a:ext cx="4679596" cy="552450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dirty="0"/>
              <a:t>单击此处编辑母版文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310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2025/1/12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8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4458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419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011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7030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596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095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803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1715"/>
      </p:ext>
    </p:extLst>
  </p:cSld>
  <p:clrMapOvr>
    <a:masterClrMapping/>
  </p:clrMapOvr>
  <p:transition>
    <p:fade/>
  </p:transition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B376E1FF-C903-4528-AFB1-762675B4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2AE9DC11-4AE6-4BFA-A924-B7DB455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4">
            <a:extLst>
              <a:ext uri="{FF2B5EF4-FFF2-40B4-BE49-F238E27FC236}">
                <a16:creationId xmlns:a16="http://schemas.microsoft.com/office/drawing/2014/main" id="{B9713252-3ABE-46C2-860F-567E2BD5AA3E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BDF4C648-FB70-4521-B3EC-29CF3CAC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F4248120-6333-4151-A4BA-8C48963272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F0BAC-124E-4AC7-BC4E-A0E914DA5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493D8E-99C6-4B35-A603-6C1BF1F0B90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E02BEB-69DE-4E8F-97DB-22F6343C2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313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DD0C6C-F76A-4A1F-B5E4-1CA5952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D348E222-2979-4CF1-9D52-E26DE672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088F89D5-D3F9-4479-A50C-6EF89AD80F8B}"/>
              </a:ext>
            </a:extLst>
          </p:cNvPr>
          <p:cNvSpPr/>
          <p:nvPr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A24F9927-4F84-412E-BB17-44D313E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F0843-AF41-4C68-B87F-304B89CF12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DD5A76-0F69-4B30-908B-85A21D961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4" y="174625"/>
            <a:ext cx="202353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500664-3544-4A6B-BC82-F3052814D2A7}"/>
              </a:ext>
            </a:extLst>
          </p:cNvPr>
          <p:cNvSpPr/>
          <p:nvPr userDrawn="1"/>
        </p:nvSpPr>
        <p:spPr>
          <a:xfrm>
            <a:off x="0" y="6765926"/>
            <a:ext cx="12192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648A80-15A7-463E-BF6E-6C256EA7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26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image" Target="../media/image20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6" cstate="print"/>
          <a:srcRect r="1346"/>
          <a:stretch>
            <a:fillRect/>
          </a:stretch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8"/>
        </a:buBlip>
        <a:defRPr sz="24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8"/>
        </a:buBlip>
        <a:defRPr sz="20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8"/>
        </a:buBlip>
        <a:defRPr sz="1800" b="1" kern="1200">
          <a:solidFill>
            <a:schemeClr val="tx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5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68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7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7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7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jpe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7.png"/><Relationship Id="rId5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0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5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0.png"/><Relationship Id="rId7" Type="http://schemas.openxmlformats.org/officeDocument/2006/relationships/image" Target="../media/image6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0.png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79.png"/><Relationship Id="rId7" Type="http://schemas.openxmlformats.org/officeDocument/2006/relationships/image" Target="../media/image107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060.png"/><Relationship Id="rId5" Type="http://schemas.openxmlformats.org/officeDocument/2006/relationships/image" Target="../media/image10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84.png"/><Relationship Id="rId7" Type="http://schemas.openxmlformats.org/officeDocument/2006/relationships/image" Target="../media/image107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060.png"/><Relationship Id="rId5" Type="http://schemas.openxmlformats.org/officeDocument/2006/relationships/image" Target="../media/image1050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jpeg"/><Relationship Id="rId5" Type="http://schemas.openxmlformats.org/officeDocument/2006/relationships/image" Target="../media/image35.png"/><Relationship Id="rId4" Type="http://schemas.openxmlformats.org/officeDocument/2006/relationships/image" Target="../media/image33.jpeg"/><Relationship Id="rId9" Type="http://schemas.openxmlformats.org/officeDocument/2006/relationships/image" Target="../media/image4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0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01.png"/><Relationship Id="rId2" Type="http://schemas.openxmlformats.org/officeDocument/2006/relationships/tags" Target="../tags/tag3.xml"/><Relationship Id="rId16" Type="http://schemas.openxmlformats.org/officeDocument/2006/relationships/image" Target="../media/image10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00.png"/><Relationship Id="rId5" Type="http://schemas.openxmlformats.org/officeDocument/2006/relationships/tags" Target="../tags/tag6.xml"/><Relationship Id="rId15" Type="http://schemas.openxmlformats.org/officeDocument/2006/relationships/image" Target="../media/image380.png"/><Relationship Id="rId10" Type="http://schemas.openxmlformats.org/officeDocument/2006/relationships/slideLayout" Target="../slideLayouts/slideLayout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6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0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01.png"/><Relationship Id="rId2" Type="http://schemas.openxmlformats.org/officeDocument/2006/relationships/tags" Target="../tags/tag12.xml"/><Relationship Id="rId16" Type="http://schemas.openxmlformats.org/officeDocument/2006/relationships/image" Target="../media/image104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0.png"/><Relationship Id="rId5" Type="http://schemas.openxmlformats.org/officeDocument/2006/relationships/tags" Target="../tags/tag15.xml"/><Relationship Id="rId15" Type="http://schemas.openxmlformats.org/officeDocument/2006/relationships/image" Target="../media/image380.png"/><Relationship Id="rId10" Type="http://schemas.openxmlformats.org/officeDocument/2006/relationships/slideLayout" Target="../slideLayouts/slideLayout32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6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102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101.png"/><Relationship Id="rId2" Type="http://schemas.openxmlformats.org/officeDocument/2006/relationships/tags" Target="../tags/tag21.xml"/><Relationship Id="rId16" Type="http://schemas.openxmlformats.org/officeDocument/2006/relationships/image" Target="../media/image63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100.png"/><Relationship Id="rId5" Type="http://schemas.openxmlformats.org/officeDocument/2006/relationships/tags" Target="../tags/tag24.xml"/><Relationship Id="rId15" Type="http://schemas.openxmlformats.org/officeDocument/2006/relationships/image" Target="../media/image104.png"/><Relationship Id="rId10" Type="http://schemas.openxmlformats.org/officeDocument/2006/relationships/slideLayout" Target="../slideLayouts/slideLayout32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38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jpeg"/><Relationship Id="rId11" Type="http://schemas.openxmlformats.org/officeDocument/2006/relationships/image" Target="../media/image34.jpeg"/><Relationship Id="rId5" Type="http://schemas.openxmlformats.org/officeDocument/2006/relationships/image" Target="../media/image35.png"/><Relationship Id="rId10" Type="http://schemas.openxmlformats.org/officeDocument/2006/relationships/image" Target="../media/image44.png"/><Relationship Id="rId4" Type="http://schemas.openxmlformats.org/officeDocument/2006/relationships/image" Target="../media/image33.jpeg"/><Relationship Id="rId9" Type="http://schemas.openxmlformats.org/officeDocument/2006/relationships/image" Target="../media/image4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1.png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1.png"/><Relationship Id="rId4" Type="http://schemas.openxmlformats.org/officeDocument/2006/relationships/image" Target="../media/image11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15.png"/><Relationship Id="rId7" Type="http://schemas.openxmlformats.org/officeDocument/2006/relationships/image" Target="../media/image8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0" y="1785910"/>
            <a:ext cx="12192000" cy="1530294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altLang="zh-CN" sz="4400" dirty="0">
                <a:latin typeface="Arial" panose="020B0604020202020204" pitchFamily="34" charset="0"/>
                <a:ea typeface="微软雅黑" panose="020B0503020204020204" charset="-122"/>
              </a:rPr>
              <a:t>Reasoning Ability of Transformer — phenomenon-driven </a:t>
            </a:r>
            <a:endParaRPr lang="zh-CN" altLang="en-US" sz="48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0" y="5012956"/>
            <a:ext cx="12192000" cy="1023091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Institute of Natural Sciences/School of Mathematical Sciences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Shanghai Jiao Tong University</a:t>
            </a:r>
          </a:p>
          <a:p>
            <a:fld id="{C7020371-CE33-4F44-B7B9-9B382C7301BF}" type="datetime2">
              <a:rPr lang="en-US" altLang="zh-CN" sz="280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Sunday, January 12, 2025</a:t>
            </a:fld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endParaRPr lang="en-US" altLang="zh-CN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0" y="3749703"/>
            <a:ext cx="12192000" cy="598488"/>
          </a:xfrm>
        </p:spPr>
        <p:txBody>
          <a:bodyPr/>
          <a:lstStyle/>
          <a:p>
            <a:r>
              <a:rPr lang="en-US" altLang="zh-CN" sz="4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Zhi-Qin John Xu </a:t>
            </a:r>
            <a:r>
              <a:rPr lang="zh-CN" altLang="en-US" sz="4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许志钦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D86FF-D1FC-95C2-D816-DDE366785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786CE4F-9E7B-5A6D-1D82-12CB7F8B01FA}"/>
              </a:ext>
            </a:extLst>
          </p:cNvPr>
          <p:cNvSpPr/>
          <p:nvPr/>
        </p:nvSpPr>
        <p:spPr>
          <a:xfrm>
            <a:off x="8106311" y="2457450"/>
            <a:ext cx="2626319" cy="33178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FD394EF-0A3F-F24B-8613-5E1382FF2615}"/>
              </a:ext>
            </a:extLst>
          </p:cNvPr>
          <p:cNvSpPr/>
          <p:nvPr/>
        </p:nvSpPr>
        <p:spPr>
          <a:xfrm>
            <a:off x="1196726" y="2457450"/>
            <a:ext cx="2784397" cy="33178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3ED0AEC-12AD-B570-1664-48B344355373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Difficulty in understanding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D6319C-EFE8-9460-E427-193143531E5A}"/>
              </a:ext>
            </a:extLst>
          </p:cNvPr>
          <p:cNvSpPr txBox="1"/>
          <p:nvPr/>
        </p:nvSpPr>
        <p:spPr>
          <a:xfrm>
            <a:off x="2058206" y="1847946"/>
            <a:ext cx="1061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FADD8D-28D8-792C-129A-3DADB915725A}"/>
              </a:ext>
            </a:extLst>
          </p:cNvPr>
          <p:cNvSpPr txBox="1"/>
          <p:nvPr/>
        </p:nvSpPr>
        <p:spPr>
          <a:xfrm>
            <a:off x="8685474" y="1847946"/>
            <a:ext cx="135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Model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E1AE2BB3-1FB5-F108-C274-AF4A1EE0EEC1}"/>
              </a:ext>
            </a:extLst>
          </p:cNvPr>
          <p:cNvSpPr/>
          <p:nvPr/>
        </p:nvSpPr>
        <p:spPr>
          <a:xfrm>
            <a:off x="213033" y="841315"/>
            <a:ext cx="2111586" cy="1103086"/>
          </a:xfrm>
          <a:prstGeom prst="irregularSeal1">
            <a:avLst/>
          </a:prstGeom>
          <a:solidFill>
            <a:srgbClr val="C00000">
              <a:alpha val="50000"/>
            </a:srgb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Complex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2C07B4-FF18-199D-B9B0-30AB61F5D3AA}"/>
              </a:ext>
            </a:extLst>
          </p:cNvPr>
          <p:cNvSpPr txBox="1"/>
          <p:nvPr/>
        </p:nvSpPr>
        <p:spPr>
          <a:xfrm>
            <a:off x="4249057" y="3302021"/>
            <a:ext cx="369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Can we study one by one?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FA9A6E-1B94-A1DC-F9CC-DBA35DE4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116"/>
          <a:stretch/>
        </p:blipFill>
        <p:spPr>
          <a:xfrm>
            <a:off x="1648673" y="2949882"/>
            <a:ext cx="1880502" cy="767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1927AA0-794F-D182-654A-DE1DA065BC07}"/>
              </a:ext>
            </a:extLst>
          </p:cNvPr>
          <p:cNvGrpSpPr/>
          <p:nvPr/>
        </p:nvGrpSpPr>
        <p:grpSpPr>
          <a:xfrm>
            <a:off x="8343255" y="2518229"/>
            <a:ext cx="2309701" cy="3161635"/>
            <a:chOff x="3825187" y="2175782"/>
            <a:chExt cx="1519018" cy="2229670"/>
          </a:xfrm>
        </p:grpSpPr>
        <p:pic>
          <p:nvPicPr>
            <p:cNvPr id="14" name="Picture 2" descr="卷积神经网络CNN原理详解_学习cnn(卷积神经网络)的原理。-CSDN博客">
              <a:extLst>
                <a:ext uri="{FF2B5EF4-FFF2-40B4-BE49-F238E27FC236}">
                  <a16:creationId xmlns:a16="http://schemas.microsoft.com/office/drawing/2014/main" id="{D40E62D0-0351-AAFA-5CFB-172A90B30B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9" t="10848" r="22077"/>
            <a:stretch/>
          </p:blipFill>
          <p:spPr bwMode="auto">
            <a:xfrm>
              <a:off x="3825187" y="2175782"/>
              <a:ext cx="1342806" cy="2229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53475DC-7507-DB48-6460-15B909BEA20E}"/>
                </a:ext>
              </a:extLst>
            </p:cNvPr>
            <p:cNvSpPr/>
            <p:nvPr/>
          </p:nvSpPr>
          <p:spPr>
            <a:xfrm>
              <a:off x="4991780" y="2404269"/>
              <a:ext cx="352425" cy="112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</p:grpSp>
      <p:sp>
        <p:nvSpPr>
          <p:cNvPr id="18" name="爆炸形: 8 pt  17">
            <a:extLst>
              <a:ext uri="{FF2B5EF4-FFF2-40B4-BE49-F238E27FC236}">
                <a16:creationId xmlns:a16="http://schemas.microsoft.com/office/drawing/2014/main" id="{E0132D87-07F8-0FB6-B263-C2B717CCBF66}"/>
              </a:ext>
            </a:extLst>
          </p:cNvPr>
          <p:cNvSpPr/>
          <p:nvPr/>
        </p:nvSpPr>
        <p:spPr>
          <a:xfrm flipH="1">
            <a:off x="9833670" y="863915"/>
            <a:ext cx="2195315" cy="1103086"/>
          </a:xfrm>
          <a:prstGeom prst="irregularSeal1">
            <a:avLst/>
          </a:prstGeom>
          <a:solidFill>
            <a:srgbClr val="C00000">
              <a:alpha val="50000"/>
            </a:srgb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Complex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F3EF3E1-CCF7-4313-EF66-D13E37CB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 bwMode="auto">
          <a:xfrm>
            <a:off x="1268826" y="4116351"/>
            <a:ext cx="2633052" cy="102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40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79530-ABE0-B25E-F504-5D40E9E12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09CB9-3D9F-69F4-7730-02F7C1C5F7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82799"/>
            <a:ext cx="12192000" cy="693057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3EEEDD7-ED13-1AFC-4D8B-9FCEF25529AF}"/>
              </a:ext>
            </a:extLst>
          </p:cNvPr>
          <p:cNvSpPr txBox="1">
            <a:spLocks/>
          </p:cNvSpPr>
          <p:nvPr/>
        </p:nvSpPr>
        <p:spPr>
          <a:xfrm>
            <a:off x="0" y="3628570"/>
            <a:ext cx="12192000" cy="6930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Design a simple task to study NN.</a:t>
            </a:r>
          </a:p>
        </p:txBody>
      </p:sp>
    </p:spTree>
    <p:extLst>
      <p:ext uri="{BB962C8B-B14F-4D97-AF65-F5344CB8AC3E}">
        <p14:creationId xmlns:p14="http://schemas.microsoft.com/office/powerpoint/2010/main" val="3118580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 example</a:t>
            </a:r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729880" y="1766169"/>
            <a:ext cx="11289297" cy="43432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217B06-03DC-A6A7-5E77-8A76282D4FF2}"/>
              </a:ext>
            </a:extLst>
          </p:cNvPr>
          <p:cNvSpPr txBox="1"/>
          <p:nvPr/>
        </p:nvSpPr>
        <p:spPr>
          <a:xfrm rot="5400000">
            <a:off x="6046346" y="5342355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A41707E-E1F1-9A53-9CAC-5E2E1DA069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435" y="1917855"/>
            <a:ext cx="11138185" cy="31116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9E3FC8-7C65-2D43-7775-37F1EC11BAE6}"/>
              </a:ext>
            </a:extLst>
          </p:cNvPr>
          <p:cNvSpPr txBox="1"/>
          <p:nvPr/>
        </p:nvSpPr>
        <p:spPr>
          <a:xfrm>
            <a:off x="106151" y="987373"/>
            <a:ext cx="12279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Try to remember these equations and do test, e.g.,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310ADC-8191-7408-9E04-38C22F7345CF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388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 example</a:t>
            </a:r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9808537" y="5186323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4405AF-FF80-0C6E-7C4B-677A64E014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8155" y="1008401"/>
            <a:ext cx="3582603" cy="40864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8EDDBA-CBB5-C50B-5A78-0392375CC212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865D93-A2C3-E4A8-F50D-279541A949B6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754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A5942-1AB1-979A-F5C2-1DE4472A7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BB8A7-11EF-EECF-6D92-A9A086D6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 example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06864BD-15B9-06DF-7F23-50B8B1D4D81E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F552B7-4ED4-08DD-16F9-B569DAC0050B}"/>
              </a:ext>
            </a:extLst>
          </p:cNvPr>
          <p:cNvSpPr txBox="1"/>
          <p:nvPr/>
        </p:nvSpPr>
        <p:spPr>
          <a:xfrm rot="5400000">
            <a:off x="9808537" y="5186323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62223F7-FC62-09E9-D4DB-4B8761FC0D8D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5BDBCA-F78B-5864-221C-D80A80AEE8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8155" y="1008401"/>
            <a:ext cx="3582603" cy="40864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00C3DF-64BF-9C2F-24DB-7739B4BD04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1259" y="948925"/>
            <a:ext cx="1957630" cy="50550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53A13A-8FBD-7278-9E38-754D85D82040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3DF53B-82B7-2F96-FFDC-9133FE397147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D5C62E-0AFC-EACA-8AB7-DFBF273A9765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5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 example</a:t>
            </a:r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2452987" y="2562780"/>
            <a:ext cx="3010641" cy="3501309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9808537" y="5186323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6FD2D64-CD2B-41C6-C943-E6A410BAE152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4405AF-FF80-0C6E-7C4B-677A64E014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8155" y="1008401"/>
            <a:ext cx="3582603" cy="40864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175FB9-B555-47E7-EDEE-6AF8A3BC42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1259" y="948925"/>
            <a:ext cx="1957630" cy="50550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4409DA-D3BE-E41D-3EDB-A06361DD9E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4660" y="2669038"/>
            <a:ext cx="2747294" cy="33349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D0739E-1854-B3E0-2118-3CD12538B206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8B2107-8794-C7E3-BE90-8B2A1FE1943C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93BCC0-0B1E-DD6C-3019-A90623E45A19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FA46A3-9CA9-8F50-B6CB-A2B3A8E5C988}"/>
              </a:ext>
            </a:extLst>
          </p:cNvPr>
          <p:cNvSpPr txBox="1"/>
          <p:nvPr/>
        </p:nvSpPr>
        <p:spPr>
          <a:xfrm>
            <a:off x="3187191" y="2179684"/>
            <a:ext cx="150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83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4F7B6327-72F4-8F6E-A30C-03CAC0605E57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445A75-2DD4-905B-C484-0A1A5EDC6FA0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58ED45-6585-5AD1-4CAE-A8727C7AC48C}"/>
              </a:ext>
            </a:extLst>
          </p:cNvPr>
          <p:cNvSpPr txBox="1"/>
          <p:nvPr/>
        </p:nvSpPr>
        <p:spPr>
          <a:xfrm>
            <a:off x="3187191" y="2179684"/>
            <a:ext cx="150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4685D5-9C17-0477-8DF6-F5FB9C7DF8C5}"/>
              </a:ext>
            </a:extLst>
          </p:cNvPr>
          <p:cNvSpPr txBox="1"/>
          <p:nvPr/>
        </p:nvSpPr>
        <p:spPr>
          <a:xfrm>
            <a:off x="408694" y="431351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Composition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 example</a:t>
            </a:r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2452987" y="2562780"/>
            <a:ext cx="3010641" cy="3501309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9808537" y="5186323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6FD2D64-CD2B-41C6-C943-E6A410BAE152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1C47E5B-650A-1D08-90FF-D5A9A148FF69}"/>
                  </a:ext>
                </a:extLst>
              </p:cNvPr>
              <p:cNvSpPr/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+5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−8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1C47E5B-650A-1D08-90FF-D5A9A148F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blipFill>
                <a:blip r:embed="rId3"/>
                <a:stretch>
                  <a:fillRect b="-50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1B4405AF-FF80-0C6E-7C4B-677A64E014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8155" y="1008401"/>
            <a:ext cx="3582603" cy="40864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175FB9-B555-47E7-EDEE-6AF8A3BC42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1259" y="948925"/>
            <a:ext cx="1957630" cy="50550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4409DA-D3BE-E41D-3EDB-A06361DD9EA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4660" y="2669038"/>
            <a:ext cx="2747294" cy="33349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785A3E-BB65-8C0A-B928-05A6DFE0B63B}"/>
              </a:ext>
            </a:extLst>
          </p:cNvPr>
          <p:cNvSpPr txBox="1"/>
          <p:nvPr/>
        </p:nvSpPr>
        <p:spPr>
          <a:xfrm rot="20874879">
            <a:off x="4685425" y="313906"/>
            <a:ext cx="2577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33984">
                    <a:lumMod val="60000"/>
                    <a:lumOff val="40000"/>
                  </a:srgbClr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Memory Complexity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33984">
                  <a:lumMod val="60000"/>
                  <a:lumOff val="40000"/>
                </a:srgbClr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5237B9-0A9B-83FF-0592-A28F65A12EA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236887">
            <a:off x="440544" y="1096731"/>
            <a:ext cx="8519951" cy="1467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895A9D-0DE9-D26B-AF4F-1A8179746CF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1171838" flipV="1">
            <a:off x="1359964" y="989674"/>
            <a:ext cx="6482511" cy="12563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EE0A5D-4037-C981-49EE-9B4EA778982E}"/>
              </a:ext>
            </a:extLst>
          </p:cNvPr>
          <p:cNvSpPr txBox="1"/>
          <p:nvPr/>
        </p:nvSpPr>
        <p:spPr>
          <a:xfrm rot="633369">
            <a:off x="828170" y="1099161"/>
            <a:ext cx="26824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Reasoning Complexity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B31877-9948-C45A-5F3F-12A236828695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AE3B92-89D3-5BFD-C48F-7F19082640DD}"/>
              </a:ext>
            </a:extLst>
          </p:cNvPr>
          <p:cNvSpPr txBox="1"/>
          <p:nvPr/>
        </p:nvSpPr>
        <p:spPr>
          <a:xfrm>
            <a:off x="4170272" y="-1500"/>
            <a:ext cx="3826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How will LLM do?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98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BBDA9-7099-9D73-B31E-698754D8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Anchor function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2A7296-F730-0225-ED46-351D153D21CE}"/>
              </a:ext>
            </a:extLst>
          </p:cNvPr>
          <p:cNvSpPr txBox="1"/>
          <p:nvPr/>
        </p:nvSpPr>
        <p:spPr>
          <a:xfrm>
            <a:off x="249855" y="1216960"/>
            <a:ext cx="27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Designated Token as </a:t>
            </a:r>
            <a:r>
              <a:rPr lang="en-US" altLang="zh-CN" sz="2400" b="1" dirty="0"/>
              <a:t>Anchor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9CC47F-602A-1189-8EF2-0B84DFCABCFA}"/>
              </a:ext>
            </a:extLst>
          </p:cNvPr>
          <p:cNvSpPr txBox="1"/>
          <p:nvPr/>
        </p:nvSpPr>
        <p:spPr>
          <a:xfrm>
            <a:off x="3398755" y="1243039"/>
            <a:ext cx="2208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Other Token as </a:t>
            </a:r>
            <a:r>
              <a:rPr lang="en-US" altLang="zh-CN" sz="2400" b="1" dirty="0"/>
              <a:t>Key</a:t>
            </a:r>
            <a:endParaRPr lang="zh-CN" altLang="en-US" sz="24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1D0EA8-A388-2932-EBFF-5CF6A3863421}"/>
              </a:ext>
            </a:extLst>
          </p:cNvPr>
          <p:cNvSpPr/>
          <p:nvPr/>
        </p:nvSpPr>
        <p:spPr>
          <a:xfrm>
            <a:off x="4049250" y="2272990"/>
            <a:ext cx="747761" cy="4330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140E461-A4F4-ECCF-4FFE-61E9C143D443}"/>
              </a:ext>
            </a:extLst>
          </p:cNvPr>
          <p:cNvSpPr/>
          <p:nvPr/>
        </p:nvSpPr>
        <p:spPr>
          <a:xfrm>
            <a:off x="5602514" y="3026229"/>
            <a:ext cx="1444172" cy="319314"/>
          </a:xfrm>
          <a:prstGeom prst="rightArrow">
            <a:avLst>
              <a:gd name="adj1" fmla="val 34164"/>
              <a:gd name="adj2" fmla="val 6319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1B18E6-C4A5-62F2-0B57-BEEFB0B1E071}"/>
              </a:ext>
            </a:extLst>
          </p:cNvPr>
          <p:cNvSpPr txBox="1"/>
          <p:nvPr/>
        </p:nvSpPr>
        <p:spPr>
          <a:xfrm>
            <a:off x="7859127" y="1388635"/>
            <a:ext cx="141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2"/>
                </a:solidFill>
              </a:rPr>
              <a:t>Data set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B4C9F2-8121-8EFB-C8A3-CA127AC2E4D3}"/>
              </a:ext>
            </a:extLst>
          </p:cNvPr>
          <p:cNvSpPr txBox="1"/>
          <p:nvPr/>
        </p:nvSpPr>
        <p:spPr>
          <a:xfrm>
            <a:off x="7702327" y="1980743"/>
            <a:ext cx="1574643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27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35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56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25)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46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30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E5D95A-F481-1A25-F671-DA70243E7707}"/>
              </a:ext>
            </a:extLst>
          </p:cNvPr>
          <p:cNvSpPr txBox="1"/>
          <p:nvPr/>
        </p:nvSpPr>
        <p:spPr>
          <a:xfrm>
            <a:off x="9847844" y="2722567"/>
            <a:ext cx="2500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</a:rPr>
              <a:t>Train model to predict 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Targets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B832A6-5B75-A7AA-AB8B-08B2A6D2B0C1}"/>
              </a:ext>
            </a:extLst>
          </p:cNvPr>
          <p:cNvSpPr txBox="1"/>
          <p:nvPr/>
        </p:nvSpPr>
        <p:spPr>
          <a:xfrm>
            <a:off x="4194997" y="3535913"/>
            <a:ext cx="615553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E2B63"/>
                </a:solidFill>
              </a:rPr>
              <a:t>…</a:t>
            </a:r>
            <a:endParaRPr lang="zh-CN" altLang="en-US" sz="2800" b="1" dirty="0">
              <a:solidFill>
                <a:srgbClr val="0E2B63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A6335E-3278-228C-AA9E-75C14AB87574}"/>
              </a:ext>
            </a:extLst>
          </p:cNvPr>
          <p:cNvSpPr/>
          <p:nvPr/>
        </p:nvSpPr>
        <p:spPr>
          <a:xfrm>
            <a:off x="4055103" y="2922946"/>
            <a:ext cx="747761" cy="4330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EDA2CE-3027-0F8C-1C8B-C3A0951C5640}"/>
              </a:ext>
            </a:extLst>
          </p:cNvPr>
          <p:cNvSpPr/>
          <p:nvPr/>
        </p:nvSpPr>
        <p:spPr>
          <a:xfrm>
            <a:off x="4049249" y="4222858"/>
            <a:ext cx="747761" cy="4330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FEA97D-F620-6E2D-1C79-13BBBDC96F12}"/>
              </a:ext>
            </a:extLst>
          </p:cNvPr>
          <p:cNvSpPr txBox="1"/>
          <p:nvPr/>
        </p:nvSpPr>
        <p:spPr>
          <a:xfrm>
            <a:off x="8233819" y="3535913"/>
            <a:ext cx="615553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tx2"/>
                </a:solidFill>
              </a:rPr>
              <a:t>…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3B161C8-8CE6-D0B9-3D33-E4345498AE11}"/>
              </a:ext>
            </a:extLst>
          </p:cNvPr>
          <p:cNvSpPr txBox="1"/>
          <p:nvPr/>
        </p:nvSpPr>
        <p:spPr>
          <a:xfrm>
            <a:off x="7923873" y="5200129"/>
            <a:ext cx="1119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Anchor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CE51D40-7F3D-8699-C5B6-4CE76840C65F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358188" y="4878388"/>
            <a:ext cx="125294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36175A0-C3E7-D0AB-5941-B7BB088AFCB9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8483482" y="4878388"/>
            <a:ext cx="169981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E84A1AB-53AE-2317-3823-82DB235997EA}"/>
              </a:ext>
            </a:extLst>
          </p:cNvPr>
          <p:cNvSpPr txBox="1"/>
          <p:nvPr/>
        </p:nvSpPr>
        <p:spPr>
          <a:xfrm>
            <a:off x="7267731" y="5190604"/>
            <a:ext cx="65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E4512CF-1CC6-6DA5-7913-A32C2C1D7CCD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7595802" y="4878388"/>
            <a:ext cx="430909" cy="3122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F939A74A-AFB5-BBF1-8199-848FCE0328F8}"/>
              </a:ext>
            </a:extLst>
          </p:cNvPr>
          <p:cNvSpPr txBox="1"/>
          <p:nvPr/>
        </p:nvSpPr>
        <p:spPr>
          <a:xfrm>
            <a:off x="8922866" y="5200129"/>
            <a:ext cx="100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AF0B7EE-1B9E-71AD-E8B3-503CF201DD09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8985250" y="4878388"/>
            <a:ext cx="438010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B678583-D990-3A8B-0E63-56904DF74C7F}"/>
              </a:ext>
            </a:extLst>
          </p:cNvPr>
          <p:cNvSpPr/>
          <p:nvPr/>
        </p:nvSpPr>
        <p:spPr>
          <a:xfrm>
            <a:off x="653610" y="2272990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n>
                  <a:solidFill>
                    <a:srgbClr val="D79A00"/>
                  </a:solidFill>
                </a:ln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n>
                <a:solidFill>
                  <a:srgbClr val="D79A00"/>
                </a:solidFill>
              </a:ln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0869549-5545-4F35-F926-A8D9F61CCEBF}"/>
              </a:ext>
            </a:extLst>
          </p:cNvPr>
          <p:cNvSpPr/>
          <p:nvPr/>
        </p:nvSpPr>
        <p:spPr>
          <a:xfrm>
            <a:off x="653609" y="2922946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BC45ED1-7283-5CB8-68A1-C165418C9BE3}"/>
              </a:ext>
            </a:extLst>
          </p:cNvPr>
          <p:cNvSpPr/>
          <p:nvPr/>
        </p:nvSpPr>
        <p:spPr>
          <a:xfrm>
            <a:off x="651971" y="4222858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3E72FDA-F09E-74B8-341E-BC28148F3107}"/>
              </a:ext>
            </a:extLst>
          </p:cNvPr>
          <p:cNvSpPr/>
          <p:nvPr/>
        </p:nvSpPr>
        <p:spPr>
          <a:xfrm>
            <a:off x="651971" y="3572902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68F9D6E-F768-19BE-5EDB-1199242A3F3F}"/>
              </a:ext>
            </a:extLst>
          </p:cNvPr>
          <p:cNvSpPr txBox="1"/>
          <p:nvPr/>
        </p:nvSpPr>
        <p:spPr>
          <a:xfrm>
            <a:off x="1502982" y="2289479"/>
            <a:ext cx="258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44A5C99-F604-A17D-7EED-825AC880399D}"/>
              </a:ext>
            </a:extLst>
          </p:cNvPr>
          <p:cNvSpPr txBox="1"/>
          <p:nvPr/>
        </p:nvSpPr>
        <p:spPr>
          <a:xfrm>
            <a:off x="1502982" y="2947759"/>
            <a:ext cx="258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8E9B6CE-DD32-F01C-1A65-747992B00AAA}"/>
              </a:ext>
            </a:extLst>
          </p:cNvPr>
          <p:cNvSpPr txBox="1"/>
          <p:nvPr/>
        </p:nvSpPr>
        <p:spPr>
          <a:xfrm>
            <a:off x="1497616" y="3572902"/>
            <a:ext cx="258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E47AFD1-CD4B-AB94-8230-F2F9D14C8347}"/>
              </a:ext>
            </a:extLst>
          </p:cNvPr>
          <p:cNvSpPr txBox="1"/>
          <p:nvPr/>
        </p:nvSpPr>
        <p:spPr>
          <a:xfrm>
            <a:off x="1497616" y="4239347"/>
            <a:ext cx="258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4B1D47C-47F0-3DC5-D28D-CFF40FC96C27}"/>
              </a:ext>
            </a:extLst>
          </p:cNvPr>
          <p:cNvSpPr/>
          <p:nvPr/>
        </p:nvSpPr>
        <p:spPr>
          <a:xfrm>
            <a:off x="1870639" y="2289479"/>
            <a:ext cx="747761" cy="433088"/>
          </a:xfrm>
          <a:prstGeom prst="rect">
            <a:avLst/>
          </a:prstGeom>
          <a:solidFill>
            <a:srgbClr val="DBE9FC"/>
          </a:solidFill>
          <a:ln w="38100">
            <a:solidFill>
              <a:srgbClr val="96AF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+5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40D08BD-E280-B2A6-A29A-14FD3E09BC95}"/>
              </a:ext>
            </a:extLst>
          </p:cNvPr>
          <p:cNvSpPr/>
          <p:nvPr/>
        </p:nvSpPr>
        <p:spPr>
          <a:xfrm>
            <a:off x="1870638" y="2939435"/>
            <a:ext cx="747761" cy="433088"/>
          </a:xfrm>
          <a:prstGeom prst="rect">
            <a:avLst/>
          </a:prstGeom>
          <a:solidFill>
            <a:srgbClr val="DBE9FC"/>
          </a:solidFill>
          <a:ln w="38100">
            <a:solidFill>
              <a:srgbClr val="96AF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AD75ACC-9F41-8FBC-5744-84BD698523A2}"/>
              </a:ext>
            </a:extLst>
          </p:cNvPr>
          <p:cNvSpPr/>
          <p:nvPr/>
        </p:nvSpPr>
        <p:spPr>
          <a:xfrm>
            <a:off x="1869000" y="4239347"/>
            <a:ext cx="747761" cy="433088"/>
          </a:xfrm>
          <a:prstGeom prst="rect">
            <a:avLst/>
          </a:prstGeom>
          <a:solidFill>
            <a:srgbClr val="DBE9FC"/>
          </a:solidFill>
          <a:ln w="38100">
            <a:solidFill>
              <a:srgbClr val="96AF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0057C7F-55BE-0558-F164-3D83414949AA}"/>
              </a:ext>
            </a:extLst>
          </p:cNvPr>
          <p:cNvSpPr/>
          <p:nvPr/>
        </p:nvSpPr>
        <p:spPr>
          <a:xfrm>
            <a:off x="1869000" y="3589391"/>
            <a:ext cx="747761" cy="433088"/>
          </a:xfrm>
          <a:prstGeom prst="rect">
            <a:avLst/>
          </a:prstGeom>
          <a:solidFill>
            <a:srgbClr val="DBE9FC"/>
          </a:solidFill>
          <a:ln w="38100">
            <a:solidFill>
              <a:srgbClr val="96AF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83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F1697-9FBD-46F2-8248-26730BF25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0CA13797-C68B-399E-025A-398D88439BA5}"/>
              </a:ext>
            </a:extLst>
          </p:cNvPr>
          <p:cNvSpPr/>
          <p:nvPr/>
        </p:nvSpPr>
        <p:spPr>
          <a:xfrm>
            <a:off x="4256029" y="4661262"/>
            <a:ext cx="4363336" cy="704885"/>
          </a:xfrm>
          <a:prstGeom prst="roundRect">
            <a:avLst/>
          </a:prstGeom>
          <a:solidFill>
            <a:srgbClr val="FFFFFF"/>
          </a:solidFill>
          <a:ln w="38100">
            <a:solidFill>
              <a:schemeClr val="tx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827C38-E993-9756-B7E2-1B82EF9F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NN to learn Anchor function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DB954B-A5A1-B5BB-18D3-03428F16AD68}"/>
              </a:ext>
            </a:extLst>
          </p:cNvPr>
          <p:cNvSpPr txBox="1"/>
          <p:nvPr/>
        </p:nvSpPr>
        <p:spPr>
          <a:xfrm>
            <a:off x="5885703" y="5354445"/>
            <a:ext cx="2661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Designated Token as </a:t>
            </a:r>
            <a:r>
              <a:rPr lang="en-US" altLang="zh-CN" sz="2400" b="1" dirty="0"/>
              <a:t>Anchor</a:t>
            </a:r>
            <a:endParaRPr lang="zh-CN" altLang="en-US" sz="24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E1D7134-3485-9AFF-62C7-C3F6FA0EDF72}"/>
              </a:ext>
            </a:extLst>
          </p:cNvPr>
          <p:cNvSpPr/>
          <p:nvPr/>
        </p:nvSpPr>
        <p:spPr>
          <a:xfrm>
            <a:off x="4668918" y="402447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B361289-8F81-C7C1-FF1A-38E6053887E4}"/>
              </a:ext>
            </a:extLst>
          </p:cNvPr>
          <p:cNvSpPr/>
          <p:nvPr/>
        </p:nvSpPr>
        <p:spPr>
          <a:xfrm>
            <a:off x="6213946" y="402447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005F2B1-EA37-D394-5478-49FE81665097}"/>
              </a:ext>
            </a:extLst>
          </p:cNvPr>
          <p:cNvSpPr/>
          <p:nvPr/>
        </p:nvSpPr>
        <p:spPr>
          <a:xfrm>
            <a:off x="7758974" y="402447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EABB956-D1DF-A6E9-EF93-88BD936B58A9}"/>
              </a:ext>
            </a:extLst>
          </p:cNvPr>
          <p:cNvSpPr/>
          <p:nvPr/>
        </p:nvSpPr>
        <p:spPr>
          <a:xfrm>
            <a:off x="4668917" y="3339971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946FD6D-E8DF-5AFE-4ADE-8C626DD94CD7}"/>
              </a:ext>
            </a:extLst>
          </p:cNvPr>
          <p:cNvSpPr/>
          <p:nvPr/>
        </p:nvSpPr>
        <p:spPr>
          <a:xfrm>
            <a:off x="6213945" y="3339971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20A316C-A9B5-BBBA-060A-36FE82A92878}"/>
              </a:ext>
            </a:extLst>
          </p:cNvPr>
          <p:cNvSpPr/>
          <p:nvPr/>
        </p:nvSpPr>
        <p:spPr>
          <a:xfrm>
            <a:off x="7758973" y="3339971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DF6F5E4-5118-0A3F-0A70-254412414A14}"/>
              </a:ext>
            </a:extLst>
          </p:cNvPr>
          <p:cNvCxnSpPr>
            <a:cxnSpLocks/>
            <a:stCxn id="31" idx="0"/>
            <a:endCxn id="34" idx="4"/>
          </p:cNvCxnSpPr>
          <p:nvPr/>
        </p:nvCxnSpPr>
        <p:spPr>
          <a:xfrm flipH="1" flipV="1">
            <a:off x="4898782" y="3799701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519FFEC-C9B4-CD0D-1027-262F035C03DD}"/>
              </a:ext>
            </a:extLst>
          </p:cNvPr>
          <p:cNvCxnSpPr>
            <a:cxnSpLocks/>
            <a:stCxn id="31" idx="0"/>
            <a:endCxn id="35" idx="4"/>
          </p:cNvCxnSpPr>
          <p:nvPr/>
        </p:nvCxnSpPr>
        <p:spPr>
          <a:xfrm flipV="1">
            <a:off x="4898783" y="3799701"/>
            <a:ext cx="1545027" cy="224773"/>
          </a:xfrm>
          <a:prstGeom prst="straightConnector1">
            <a:avLst/>
          </a:prstGeom>
          <a:ln w="28575" cap="flat">
            <a:solidFill>
              <a:schemeClr val="bg2">
                <a:lumMod val="75000"/>
              </a:schemeClr>
            </a:solidFill>
            <a:headEnd w="lg" len="lg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6C4DBF4-DC7B-89FD-F0D9-F0FC838DB92A}"/>
              </a:ext>
            </a:extLst>
          </p:cNvPr>
          <p:cNvCxnSpPr>
            <a:cxnSpLocks/>
            <a:stCxn id="31" idx="0"/>
            <a:endCxn id="36" idx="4"/>
          </p:cNvCxnSpPr>
          <p:nvPr/>
        </p:nvCxnSpPr>
        <p:spPr>
          <a:xfrm flipV="1">
            <a:off x="4898783" y="3799701"/>
            <a:ext cx="3090055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4A00514-D149-A232-EBCC-3B0656B92549}"/>
              </a:ext>
            </a:extLst>
          </p:cNvPr>
          <p:cNvCxnSpPr>
            <a:cxnSpLocks/>
            <a:stCxn id="32" idx="0"/>
            <a:endCxn id="35" idx="4"/>
          </p:cNvCxnSpPr>
          <p:nvPr/>
        </p:nvCxnSpPr>
        <p:spPr>
          <a:xfrm flipH="1" flipV="1">
            <a:off x="6443810" y="3799701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79DF237-C236-D233-4058-3BCEC2D1AE81}"/>
              </a:ext>
            </a:extLst>
          </p:cNvPr>
          <p:cNvCxnSpPr>
            <a:cxnSpLocks/>
            <a:stCxn id="32" idx="0"/>
            <a:endCxn id="36" idx="4"/>
          </p:cNvCxnSpPr>
          <p:nvPr/>
        </p:nvCxnSpPr>
        <p:spPr>
          <a:xfrm flipV="1">
            <a:off x="6443811" y="3799701"/>
            <a:ext cx="1545027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6878196-769D-0C1B-456F-3F7B941B62EA}"/>
              </a:ext>
            </a:extLst>
          </p:cNvPr>
          <p:cNvCxnSpPr>
            <a:cxnSpLocks/>
            <a:stCxn id="33" idx="0"/>
            <a:endCxn id="36" idx="4"/>
          </p:cNvCxnSpPr>
          <p:nvPr/>
        </p:nvCxnSpPr>
        <p:spPr>
          <a:xfrm flipH="1" flipV="1">
            <a:off x="7988838" y="3799701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C977B68-5142-CD52-0669-952851BEC8E1}"/>
              </a:ext>
            </a:extLst>
          </p:cNvPr>
          <p:cNvCxnSpPr>
            <a:cxnSpLocks/>
            <a:stCxn id="29" idx="0"/>
            <a:endCxn id="32" idx="4"/>
          </p:cNvCxnSpPr>
          <p:nvPr/>
        </p:nvCxnSpPr>
        <p:spPr>
          <a:xfrm flipV="1">
            <a:off x="6440241" y="4484204"/>
            <a:ext cx="3570" cy="32183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570C17E-C11B-D38D-2D6A-CE92825423A6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985056" y="4493082"/>
            <a:ext cx="1" cy="312956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7A4AAA64-9E01-1137-840D-3C36374D6660}"/>
              </a:ext>
            </a:extLst>
          </p:cNvPr>
          <p:cNvCxnSpPr>
            <a:cxnSpLocks/>
          </p:cNvCxnSpPr>
          <p:nvPr/>
        </p:nvCxnSpPr>
        <p:spPr>
          <a:xfrm flipV="1">
            <a:off x="4896576" y="4493082"/>
            <a:ext cx="0" cy="312956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7BCA22D6-27EC-DD87-A419-9483A280C27B}"/>
              </a:ext>
            </a:extLst>
          </p:cNvPr>
          <p:cNvSpPr/>
          <p:nvPr/>
        </p:nvSpPr>
        <p:spPr>
          <a:xfrm>
            <a:off x="4668915" y="2409559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05E3E41-B8B9-17B6-0D97-61F479B6F8D2}"/>
              </a:ext>
            </a:extLst>
          </p:cNvPr>
          <p:cNvSpPr/>
          <p:nvPr/>
        </p:nvSpPr>
        <p:spPr>
          <a:xfrm>
            <a:off x="6213943" y="2409559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94F4F16-51F1-0021-8BE1-C75E931EADC6}"/>
              </a:ext>
            </a:extLst>
          </p:cNvPr>
          <p:cNvSpPr/>
          <p:nvPr/>
        </p:nvSpPr>
        <p:spPr>
          <a:xfrm>
            <a:off x="7758971" y="2409559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140ABCC-D666-2415-1C10-5E4007B81C00}"/>
              </a:ext>
            </a:extLst>
          </p:cNvPr>
          <p:cNvCxnSpPr>
            <a:cxnSpLocks/>
            <a:stCxn id="34" idx="0"/>
            <a:endCxn id="64" idx="4"/>
          </p:cNvCxnSpPr>
          <p:nvPr/>
        </p:nvCxnSpPr>
        <p:spPr>
          <a:xfrm flipH="1" flipV="1">
            <a:off x="4898780" y="2869289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78888967-07CB-200C-20EE-C28C86458E38}"/>
              </a:ext>
            </a:extLst>
          </p:cNvPr>
          <p:cNvCxnSpPr>
            <a:cxnSpLocks/>
            <a:stCxn id="34" idx="0"/>
            <a:endCxn id="65" idx="4"/>
          </p:cNvCxnSpPr>
          <p:nvPr/>
        </p:nvCxnSpPr>
        <p:spPr>
          <a:xfrm flipV="1">
            <a:off x="4898782" y="2869289"/>
            <a:ext cx="1545026" cy="470682"/>
          </a:xfrm>
          <a:prstGeom prst="straightConnector1">
            <a:avLst/>
          </a:prstGeom>
          <a:ln w="28575" cap="flat">
            <a:solidFill>
              <a:schemeClr val="bg2">
                <a:lumMod val="75000"/>
              </a:schemeClr>
            </a:solidFill>
            <a:headEnd w="lg" len="lg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164086A-E9D3-0A75-33CB-5CC758616F7A}"/>
              </a:ext>
            </a:extLst>
          </p:cNvPr>
          <p:cNvCxnSpPr>
            <a:cxnSpLocks/>
            <a:stCxn id="34" idx="0"/>
            <a:endCxn id="66" idx="4"/>
          </p:cNvCxnSpPr>
          <p:nvPr/>
        </p:nvCxnSpPr>
        <p:spPr>
          <a:xfrm flipV="1">
            <a:off x="4898782" y="2869289"/>
            <a:ext cx="3090054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066CF7E5-6841-EA22-C2D9-217B5A816FF8}"/>
              </a:ext>
            </a:extLst>
          </p:cNvPr>
          <p:cNvCxnSpPr>
            <a:cxnSpLocks/>
            <a:stCxn id="35" idx="0"/>
            <a:endCxn id="65" idx="4"/>
          </p:cNvCxnSpPr>
          <p:nvPr/>
        </p:nvCxnSpPr>
        <p:spPr>
          <a:xfrm flipH="1" flipV="1">
            <a:off x="6443808" y="2869289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09DA8D0-7357-2EA6-DA3B-28FA26BB0934}"/>
              </a:ext>
            </a:extLst>
          </p:cNvPr>
          <p:cNvCxnSpPr>
            <a:cxnSpLocks/>
            <a:stCxn id="35" idx="0"/>
            <a:endCxn id="66" idx="4"/>
          </p:cNvCxnSpPr>
          <p:nvPr/>
        </p:nvCxnSpPr>
        <p:spPr>
          <a:xfrm flipV="1">
            <a:off x="6443810" y="2869289"/>
            <a:ext cx="1545026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E69E3A67-4EAC-E5DD-0879-491F63D33A76}"/>
              </a:ext>
            </a:extLst>
          </p:cNvPr>
          <p:cNvCxnSpPr>
            <a:cxnSpLocks/>
            <a:stCxn id="36" idx="0"/>
            <a:endCxn id="66" idx="4"/>
          </p:cNvCxnSpPr>
          <p:nvPr/>
        </p:nvCxnSpPr>
        <p:spPr>
          <a:xfrm flipH="1" flipV="1">
            <a:off x="7988836" y="2869289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6E283F3C-2F19-B743-14B3-E567560A32C7}"/>
              </a:ext>
            </a:extLst>
          </p:cNvPr>
          <p:cNvSpPr/>
          <p:nvPr/>
        </p:nvSpPr>
        <p:spPr>
          <a:xfrm>
            <a:off x="4401574" y="3015739"/>
            <a:ext cx="3982508" cy="1740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02733E7-7066-108E-154B-6043A282C237}"/>
              </a:ext>
            </a:extLst>
          </p:cNvPr>
          <p:cNvSpPr txBox="1"/>
          <p:nvPr/>
        </p:nvSpPr>
        <p:spPr>
          <a:xfrm>
            <a:off x="6037986" y="2748802"/>
            <a:ext cx="799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tx2"/>
                </a:solidFill>
              </a:rPr>
              <a:t>. . .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503353A-0CCB-BD2F-71C4-15107C839C3C}"/>
              </a:ext>
            </a:extLst>
          </p:cNvPr>
          <p:cNvCxnSpPr>
            <a:cxnSpLocks/>
            <a:stCxn id="66" idx="0"/>
            <a:endCxn id="90" idx="2"/>
          </p:cNvCxnSpPr>
          <p:nvPr/>
        </p:nvCxnSpPr>
        <p:spPr>
          <a:xfrm flipV="1">
            <a:off x="7988836" y="2120975"/>
            <a:ext cx="5377" cy="288584"/>
          </a:xfrm>
          <a:prstGeom prst="straightConnector1">
            <a:avLst/>
          </a:prstGeom>
          <a:ln w="38100">
            <a:solidFill>
              <a:srgbClr val="0E2B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76DD3EF3-229B-D280-733D-F59467CD68EE}"/>
              </a:ext>
            </a:extLst>
          </p:cNvPr>
          <p:cNvSpPr txBox="1"/>
          <p:nvPr/>
        </p:nvSpPr>
        <p:spPr>
          <a:xfrm>
            <a:off x="7486702" y="172086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Output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6200255-1622-5C4C-25A1-3E4C0AEA9E94}"/>
              </a:ext>
            </a:extLst>
          </p:cNvPr>
          <p:cNvSpPr txBox="1"/>
          <p:nvPr/>
        </p:nvSpPr>
        <p:spPr>
          <a:xfrm>
            <a:off x="6132164" y="1850812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NN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F1F10B15-AFB3-DF23-8B8C-ED67B465D1D4}"/>
              </a:ext>
            </a:extLst>
          </p:cNvPr>
          <p:cNvCxnSpPr>
            <a:cxnSpLocks/>
            <a:stCxn id="92" idx="3"/>
            <a:endCxn id="96" idx="2"/>
          </p:cNvCxnSpPr>
          <p:nvPr/>
        </p:nvCxnSpPr>
        <p:spPr>
          <a:xfrm flipV="1">
            <a:off x="8619365" y="2120975"/>
            <a:ext cx="404949" cy="2892730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29221197-6428-5DB8-1288-4A419E6E4C39}"/>
              </a:ext>
            </a:extLst>
          </p:cNvPr>
          <p:cNvSpPr txBox="1"/>
          <p:nvPr/>
        </p:nvSpPr>
        <p:spPr>
          <a:xfrm>
            <a:off x="8564091" y="1720865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Target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97" name="左大括号 96">
            <a:extLst>
              <a:ext uri="{FF2B5EF4-FFF2-40B4-BE49-F238E27FC236}">
                <a16:creationId xmlns:a16="http://schemas.microsoft.com/office/drawing/2014/main" id="{0FF887FB-0784-AD40-E6BD-657D71671F5F}"/>
              </a:ext>
            </a:extLst>
          </p:cNvPr>
          <p:cNvSpPr/>
          <p:nvPr/>
        </p:nvSpPr>
        <p:spPr>
          <a:xfrm rot="5400000">
            <a:off x="8384916" y="1095772"/>
            <a:ext cx="267594" cy="1059755"/>
          </a:xfrm>
          <a:prstGeom prst="leftBrace">
            <a:avLst>
              <a:gd name="adj1" fmla="val 39393"/>
              <a:gd name="adj2" fmla="val 5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E2051A8-5F55-3440-2F37-B2D04DD9F22B}"/>
              </a:ext>
            </a:extLst>
          </p:cNvPr>
          <p:cNvSpPr txBox="1"/>
          <p:nvPr/>
        </p:nvSpPr>
        <p:spPr>
          <a:xfrm>
            <a:off x="7646519" y="1005008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Calculate loss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6E8E2FF-F45E-E145-541C-23C4B96CD10C}"/>
              </a:ext>
            </a:extLst>
          </p:cNvPr>
          <p:cNvCxnSpPr>
            <a:cxnSpLocks/>
          </p:cNvCxnSpPr>
          <p:nvPr/>
        </p:nvCxnSpPr>
        <p:spPr>
          <a:xfrm>
            <a:off x="6673673" y="1405118"/>
            <a:ext cx="1085298" cy="3392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129AADE-A759-0035-9A21-9757E994772F}"/>
              </a:ext>
            </a:extLst>
          </p:cNvPr>
          <p:cNvSpPr txBox="1"/>
          <p:nvPr/>
        </p:nvSpPr>
        <p:spPr>
          <a:xfrm>
            <a:off x="5443527" y="1001677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Loss only here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907AB5-1393-DE85-DA82-C55528CD226E}"/>
              </a:ext>
            </a:extLst>
          </p:cNvPr>
          <p:cNvSpPr txBox="1"/>
          <p:nvPr/>
        </p:nvSpPr>
        <p:spPr>
          <a:xfrm>
            <a:off x="1156369" y="1401787"/>
            <a:ext cx="141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2"/>
                </a:solidFill>
              </a:rPr>
              <a:t>Data set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1F8899-C4D3-DD58-2823-07AC9FA20B51}"/>
              </a:ext>
            </a:extLst>
          </p:cNvPr>
          <p:cNvSpPr txBox="1"/>
          <p:nvPr/>
        </p:nvSpPr>
        <p:spPr>
          <a:xfrm>
            <a:off x="999569" y="1993895"/>
            <a:ext cx="1574643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27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35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56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25)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46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30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0FB9C2-DA81-ACCB-9E3D-36C78E3B0D44}"/>
              </a:ext>
            </a:extLst>
          </p:cNvPr>
          <p:cNvSpPr txBox="1"/>
          <p:nvPr/>
        </p:nvSpPr>
        <p:spPr>
          <a:xfrm>
            <a:off x="1531061" y="3549065"/>
            <a:ext cx="615553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tx2"/>
                </a:solidFill>
              </a:rPr>
              <a:t>…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0B81FE-1667-50D3-820F-CDBEF3F55D09}"/>
              </a:ext>
            </a:extLst>
          </p:cNvPr>
          <p:cNvSpPr txBox="1"/>
          <p:nvPr/>
        </p:nvSpPr>
        <p:spPr>
          <a:xfrm>
            <a:off x="1221115" y="5213281"/>
            <a:ext cx="1119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Anchor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6089F5B-EDA0-2658-E3D2-787366B75B9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655430" y="4891540"/>
            <a:ext cx="125294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CCB7808-B36E-1557-2B4C-40F45A2DEBB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780724" y="4891540"/>
            <a:ext cx="169981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AD6EC18-27A0-6374-C9DE-0A042825B6F4}"/>
              </a:ext>
            </a:extLst>
          </p:cNvPr>
          <p:cNvSpPr txBox="1"/>
          <p:nvPr/>
        </p:nvSpPr>
        <p:spPr>
          <a:xfrm>
            <a:off x="564973" y="5203756"/>
            <a:ext cx="65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73039B9-C9AA-5517-C656-2AA46264DFA8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93044" y="4891540"/>
            <a:ext cx="430909" cy="3122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B275658-F281-662F-7C8A-4135835C514E}"/>
              </a:ext>
            </a:extLst>
          </p:cNvPr>
          <p:cNvSpPr txBox="1"/>
          <p:nvPr/>
        </p:nvSpPr>
        <p:spPr>
          <a:xfrm>
            <a:off x="2220108" y="5213281"/>
            <a:ext cx="100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A3D3B09-B6AE-FF2D-0890-CFDE955F8C8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82492" y="4891540"/>
            <a:ext cx="438010" cy="321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C77601F-506F-B722-E916-4B2895606554}"/>
              </a:ext>
            </a:extLst>
          </p:cNvPr>
          <p:cNvSpPr txBox="1"/>
          <p:nvPr/>
        </p:nvSpPr>
        <p:spPr>
          <a:xfrm>
            <a:off x="3990144" y="5369834"/>
            <a:ext cx="190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2"/>
                </a:solidFill>
              </a:rPr>
              <a:t>Other Token as </a:t>
            </a:r>
            <a:r>
              <a:rPr lang="en-US" altLang="zh-CN" sz="2400" b="1"/>
              <a:t>Key</a:t>
            </a:r>
            <a:endParaRPr lang="zh-CN" altLang="en-US" sz="2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1E1080-A715-BBF3-447A-5B65EEB63B4A}"/>
              </a:ext>
            </a:extLst>
          </p:cNvPr>
          <p:cNvSpPr/>
          <p:nvPr/>
        </p:nvSpPr>
        <p:spPr>
          <a:xfrm>
            <a:off x="4522695" y="4806038"/>
            <a:ext cx="747761" cy="4330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5C23457-5804-0C5B-C13D-4F9CB8F8BA84}"/>
              </a:ext>
            </a:extLst>
          </p:cNvPr>
          <p:cNvSpPr/>
          <p:nvPr/>
        </p:nvSpPr>
        <p:spPr>
          <a:xfrm>
            <a:off x="6066360" y="4806038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n>
                  <a:solidFill>
                    <a:srgbClr val="D79A00"/>
                  </a:solidFill>
                </a:ln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n>
                <a:solidFill>
                  <a:srgbClr val="D79A00"/>
                </a:solidFill>
              </a:ln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C994BFF-42D2-2912-9829-DE2730A263D9}"/>
              </a:ext>
            </a:extLst>
          </p:cNvPr>
          <p:cNvSpPr/>
          <p:nvPr/>
        </p:nvSpPr>
        <p:spPr>
          <a:xfrm>
            <a:off x="7611176" y="4806038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17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CA44-D814-7BD7-F7F4-2A9E2C1DE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DA0A7C54-10EF-FE56-C2EC-ACB3C608E1C2}"/>
              </a:ext>
            </a:extLst>
          </p:cNvPr>
          <p:cNvSpPr/>
          <p:nvPr/>
        </p:nvSpPr>
        <p:spPr>
          <a:xfrm>
            <a:off x="265885" y="4627395"/>
            <a:ext cx="4363336" cy="704885"/>
          </a:xfrm>
          <a:prstGeom prst="roundRect">
            <a:avLst/>
          </a:prstGeom>
          <a:solidFill>
            <a:srgbClr val="FFFFFF"/>
          </a:solidFill>
          <a:ln w="38100">
            <a:solidFill>
              <a:schemeClr val="tx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BCFCCA-91C2-1D86-996D-F84C6AD6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 for Anchor function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E387E5-2CC7-C543-8ACE-E4D419A78769}"/>
              </a:ext>
            </a:extLst>
          </p:cNvPr>
          <p:cNvSpPr txBox="1"/>
          <p:nvPr/>
        </p:nvSpPr>
        <p:spPr>
          <a:xfrm>
            <a:off x="1895559" y="5320578"/>
            <a:ext cx="2661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Designated Token as </a:t>
            </a:r>
            <a:r>
              <a:rPr lang="en-US" altLang="zh-CN" sz="2400" b="1" dirty="0"/>
              <a:t>Anchor</a:t>
            </a:r>
            <a:endParaRPr lang="zh-CN" altLang="en-US" sz="24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E526436-0B01-7BA4-0EAF-1DDBCEBA323A}"/>
              </a:ext>
            </a:extLst>
          </p:cNvPr>
          <p:cNvSpPr/>
          <p:nvPr/>
        </p:nvSpPr>
        <p:spPr>
          <a:xfrm>
            <a:off x="678774" y="3990607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290C730-054B-67DB-AEA1-D63D2F4B7F04}"/>
              </a:ext>
            </a:extLst>
          </p:cNvPr>
          <p:cNvSpPr/>
          <p:nvPr/>
        </p:nvSpPr>
        <p:spPr>
          <a:xfrm>
            <a:off x="2223802" y="3990607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233AB70-9BE4-A7C9-2265-1F10730E735A}"/>
              </a:ext>
            </a:extLst>
          </p:cNvPr>
          <p:cNvSpPr/>
          <p:nvPr/>
        </p:nvSpPr>
        <p:spPr>
          <a:xfrm>
            <a:off x="3768830" y="3990607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47BE6C8-BF9B-AB79-4897-9F629B425BD3}"/>
              </a:ext>
            </a:extLst>
          </p:cNvPr>
          <p:cNvSpPr/>
          <p:nvPr/>
        </p:nvSpPr>
        <p:spPr>
          <a:xfrm>
            <a:off x="678773" y="330610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653B187-7908-2677-B037-CD6BB7EEEA82}"/>
              </a:ext>
            </a:extLst>
          </p:cNvPr>
          <p:cNvSpPr/>
          <p:nvPr/>
        </p:nvSpPr>
        <p:spPr>
          <a:xfrm>
            <a:off x="2223801" y="330610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91EBF39-99E1-08EB-7D75-6CEEB84E0742}"/>
              </a:ext>
            </a:extLst>
          </p:cNvPr>
          <p:cNvSpPr/>
          <p:nvPr/>
        </p:nvSpPr>
        <p:spPr>
          <a:xfrm>
            <a:off x="3768829" y="3306104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2E7471D-2453-8307-AD01-25D31F5CAC16}"/>
              </a:ext>
            </a:extLst>
          </p:cNvPr>
          <p:cNvCxnSpPr>
            <a:cxnSpLocks/>
            <a:stCxn id="31" idx="0"/>
            <a:endCxn id="34" idx="4"/>
          </p:cNvCxnSpPr>
          <p:nvPr/>
        </p:nvCxnSpPr>
        <p:spPr>
          <a:xfrm flipH="1" flipV="1">
            <a:off x="908638" y="3765834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E16CBF5-FC4C-D8A8-26C5-861974833C8C}"/>
              </a:ext>
            </a:extLst>
          </p:cNvPr>
          <p:cNvCxnSpPr>
            <a:cxnSpLocks/>
            <a:stCxn id="31" idx="0"/>
            <a:endCxn id="35" idx="4"/>
          </p:cNvCxnSpPr>
          <p:nvPr/>
        </p:nvCxnSpPr>
        <p:spPr>
          <a:xfrm flipV="1">
            <a:off x="908639" y="3765834"/>
            <a:ext cx="1545027" cy="224773"/>
          </a:xfrm>
          <a:prstGeom prst="straightConnector1">
            <a:avLst/>
          </a:prstGeom>
          <a:ln w="28575" cap="flat">
            <a:solidFill>
              <a:schemeClr val="bg2">
                <a:lumMod val="75000"/>
              </a:schemeClr>
            </a:solidFill>
            <a:headEnd w="lg" len="lg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A2D50E2-49C8-A884-E987-DC1F8F7B5267}"/>
              </a:ext>
            </a:extLst>
          </p:cNvPr>
          <p:cNvCxnSpPr>
            <a:cxnSpLocks/>
            <a:stCxn id="31" idx="0"/>
            <a:endCxn id="36" idx="4"/>
          </p:cNvCxnSpPr>
          <p:nvPr/>
        </p:nvCxnSpPr>
        <p:spPr>
          <a:xfrm flipV="1">
            <a:off x="908639" y="3765834"/>
            <a:ext cx="3090055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F79A194-8B29-CBA0-3598-253AF2C956C3}"/>
              </a:ext>
            </a:extLst>
          </p:cNvPr>
          <p:cNvCxnSpPr>
            <a:cxnSpLocks/>
            <a:stCxn id="32" idx="0"/>
            <a:endCxn id="35" idx="4"/>
          </p:cNvCxnSpPr>
          <p:nvPr/>
        </p:nvCxnSpPr>
        <p:spPr>
          <a:xfrm flipH="1" flipV="1">
            <a:off x="2453666" y="3765834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28A475-3F3E-969F-EA96-25D217373A8F}"/>
              </a:ext>
            </a:extLst>
          </p:cNvPr>
          <p:cNvCxnSpPr>
            <a:cxnSpLocks/>
            <a:stCxn id="32" idx="0"/>
            <a:endCxn id="36" idx="4"/>
          </p:cNvCxnSpPr>
          <p:nvPr/>
        </p:nvCxnSpPr>
        <p:spPr>
          <a:xfrm flipV="1">
            <a:off x="2453667" y="3765834"/>
            <a:ext cx="1545027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83E5563-89BD-AAD6-5F44-CDD979F752B8}"/>
              </a:ext>
            </a:extLst>
          </p:cNvPr>
          <p:cNvCxnSpPr>
            <a:cxnSpLocks/>
            <a:stCxn id="33" idx="0"/>
            <a:endCxn id="36" idx="4"/>
          </p:cNvCxnSpPr>
          <p:nvPr/>
        </p:nvCxnSpPr>
        <p:spPr>
          <a:xfrm flipH="1" flipV="1">
            <a:off x="3998694" y="3765834"/>
            <a:ext cx="1" cy="224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F680670-11B6-B5ED-1072-96AC2C0833BD}"/>
              </a:ext>
            </a:extLst>
          </p:cNvPr>
          <p:cNvCxnSpPr>
            <a:cxnSpLocks/>
            <a:stCxn id="29" idx="0"/>
            <a:endCxn id="32" idx="4"/>
          </p:cNvCxnSpPr>
          <p:nvPr/>
        </p:nvCxnSpPr>
        <p:spPr>
          <a:xfrm flipV="1">
            <a:off x="2450097" y="4450337"/>
            <a:ext cx="3570" cy="32183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C3C319F-DF1E-6C90-C6CB-3A78FE842A0F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994912" y="4459215"/>
            <a:ext cx="1" cy="312956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C855310-1C0F-8550-C25A-785D308B488C}"/>
              </a:ext>
            </a:extLst>
          </p:cNvPr>
          <p:cNvCxnSpPr>
            <a:cxnSpLocks/>
          </p:cNvCxnSpPr>
          <p:nvPr/>
        </p:nvCxnSpPr>
        <p:spPr>
          <a:xfrm flipV="1">
            <a:off x="906432" y="4459215"/>
            <a:ext cx="0" cy="312956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2C4A1014-C2D8-7B96-F29D-DEF75B05852F}"/>
              </a:ext>
            </a:extLst>
          </p:cNvPr>
          <p:cNvSpPr/>
          <p:nvPr/>
        </p:nvSpPr>
        <p:spPr>
          <a:xfrm>
            <a:off x="678771" y="2375692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0A1F5B0-880A-4B25-8B1F-4F6755BF8584}"/>
              </a:ext>
            </a:extLst>
          </p:cNvPr>
          <p:cNvSpPr/>
          <p:nvPr/>
        </p:nvSpPr>
        <p:spPr>
          <a:xfrm>
            <a:off x="2223799" y="2375692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8DA6D190-386E-CA69-86E3-9B880BD3D836}"/>
              </a:ext>
            </a:extLst>
          </p:cNvPr>
          <p:cNvSpPr/>
          <p:nvPr/>
        </p:nvSpPr>
        <p:spPr>
          <a:xfrm>
            <a:off x="3768827" y="2375692"/>
            <a:ext cx="459730" cy="45973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24A87B5-65E4-865F-A67B-360512F03D96}"/>
              </a:ext>
            </a:extLst>
          </p:cNvPr>
          <p:cNvCxnSpPr>
            <a:cxnSpLocks/>
            <a:stCxn id="34" idx="0"/>
            <a:endCxn id="64" idx="4"/>
          </p:cNvCxnSpPr>
          <p:nvPr/>
        </p:nvCxnSpPr>
        <p:spPr>
          <a:xfrm flipH="1" flipV="1">
            <a:off x="908636" y="2835422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EFA3839A-BEF0-F9AD-8ACC-3E771D53DCDB}"/>
              </a:ext>
            </a:extLst>
          </p:cNvPr>
          <p:cNvCxnSpPr>
            <a:cxnSpLocks/>
            <a:stCxn id="34" idx="0"/>
            <a:endCxn id="65" idx="4"/>
          </p:cNvCxnSpPr>
          <p:nvPr/>
        </p:nvCxnSpPr>
        <p:spPr>
          <a:xfrm flipV="1">
            <a:off x="908638" y="2835422"/>
            <a:ext cx="1545026" cy="470682"/>
          </a:xfrm>
          <a:prstGeom prst="straightConnector1">
            <a:avLst/>
          </a:prstGeom>
          <a:ln w="28575" cap="flat">
            <a:solidFill>
              <a:schemeClr val="bg2">
                <a:lumMod val="75000"/>
              </a:schemeClr>
            </a:solidFill>
            <a:headEnd w="lg" len="lg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7B63D1D-521C-89FC-21AD-E7B3835F625E}"/>
              </a:ext>
            </a:extLst>
          </p:cNvPr>
          <p:cNvCxnSpPr>
            <a:cxnSpLocks/>
            <a:stCxn id="34" idx="0"/>
            <a:endCxn id="66" idx="4"/>
          </p:cNvCxnSpPr>
          <p:nvPr/>
        </p:nvCxnSpPr>
        <p:spPr>
          <a:xfrm flipV="1">
            <a:off x="908638" y="2835422"/>
            <a:ext cx="3090054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B4424FD2-176C-1C62-31CC-A361672022E1}"/>
              </a:ext>
            </a:extLst>
          </p:cNvPr>
          <p:cNvCxnSpPr>
            <a:cxnSpLocks/>
            <a:stCxn id="35" idx="0"/>
            <a:endCxn id="65" idx="4"/>
          </p:cNvCxnSpPr>
          <p:nvPr/>
        </p:nvCxnSpPr>
        <p:spPr>
          <a:xfrm flipH="1" flipV="1">
            <a:off x="2453664" y="2835422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E463FE5B-BB0A-2C7D-E0C4-4D89554C965C}"/>
              </a:ext>
            </a:extLst>
          </p:cNvPr>
          <p:cNvCxnSpPr>
            <a:cxnSpLocks/>
            <a:stCxn id="35" idx="0"/>
            <a:endCxn id="66" idx="4"/>
          </p:cNvCxnSpPr>
          <p:nvPr/>
        </p:nvCxnSpPr>
        <p:spPr>
          <a:xfrm flipV="1">
            <a:off x="2453666" y="2835422"/>
            <a:ext cx="1545026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B5EE4AC-84B8-DE3D-8032-4ABE4C49C5CB}"/>
              </a:ext>
            </a:extLst>
          </p:cNvPr>
          <p:cNvCxnSpPr>
            <a:cxnSpLocks/>
            <a:stCxn id="36" idx="0"/>
            <a:endCxn id="66" idx="4"/>
          </p:cNvCxnSpPr>
          <p:nvPr/>
        </p:nvCxnSpPr>
        <p:spPr>
          <a:xfrm flipH="1" flipV="1">
            <a:off x="3998692" y="2835422"/>
            <a:ext cx="2" cy="4706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A9547B53-9624-1078-58A0-0BEC26475459}"/>
              </a:ext>
            </a:extLst>
          </p:cNvPr>
          <p:cNvSpPr/>
          <p:nvPr/>
        </p:nvSpPr>
        <p:spPr>
          <a:xfrm>
            <a:off x="411430" y="2981872"/>
            <a:ext cx="3982508" cy="1740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AA8F566-6AB6-748E-E1FA-2E850BFAF441}"/>
              </a:ext>
            </a:extLst>
          </p:cNvPr>
          <p:cNvSpPr txBox="1"/>
          <p:nvPr/>
        </p:nvSpPr>
        <p:spPr>
          <a:xfrm>
            <a:off x="2047842" y="2714935"/>
            <a:ext cx="799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tx2"/>
                </a:solidFill>
              </a:rPr>
              <a:t>. . .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ED831AB2-06A1-6174-29BF-96D6EE99EDAF}"/>
              </a:ext>
            </a:extLst>
          </p:cNvPr>
          <p:cNvCxnSpPr>
            <a:cxnSpLocks/>
            <a:stCxn id="66" idx="0"/>
            <a:endCxn id="90" idx="2"/>
          </p:cNvCxnSpPr>
          <p:nvPr/>
        </p:nvCxnSpPr>
        <p:spPr>
          <a:xfrm flipV="1">
            <a:off x="3998692" y="2087108"/>
            <a:ext cx="5377" cy="288584"/>
          </a:xfrm>
          <a:prstGeom prst="straightConnector1">
            <a:avLst/>
          </a:prstGeom>
          <a:ln w="38100">
            <a:solidFill>
              <a:srgbClr val="0E2B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270EDAF-1EB0-527F-3BEF-301177C32A07}"/>
              </a:ext>
            </a:extLst>
          </p:cNvPr>
          <p:cNvSpPr txBox="1"/>
          <p:nvPr/>
        </p:nvSpPr>
        <p:spPr>
          <a:xfrm>
            <a:off x="3496558" y="1686998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Output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4ADF4C6-13C2-91C1-9AC5-AB6FCF80AF06}"/>
              </a:ext>
            </a:extLst>
          </p:cNvPr>
          <p:cNvSpPr txBox="1"/>
          <p:nvPr/>
        </p:nvSpPr>
        <p:spPr>
          <a:xfrm>
            <a:off x="2142020" y="1816945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NN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95004313-EFA0-C719-CD45-BF6F0750DFC0}"/>
              </a:ext>
            </a:extLst>
          </p:cNvPr>
          <p:cNvCxnSpPr>
            <a:cxnSpLocks/>
            <a:stCxn id="92" idx="3"/>
            <a:endCxn id="96" idx="2"/>
          </p:cNvCxnSpPr>
          <p:nvPr/>
        </p:nvCxnSpPr>
        <p:spPr>
          <a:xfrm flipV="1">
            <a:off x="4629221" y="2087108"/>
            <a:ext cx="404949" cy="2892730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3A61FA74-2049-B8CA-1A80-B2C21A17556A}"/>
              </a:ext>
            </a:extLst>
          </p:cNvPr>
          <p:cNvSpPr txBox="1"/>
          <p:nvPr/>
        </p:nvSpPr>
        <p:spPr>
          <a:xfrm>
            <a:off x="4573947" y="1686998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Target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97" name="左大括号 96">
            <a:extLst>
              <a:ext uri="{FF2B5EF4-FFF2-40B4-BE49-F238E27FC236}">
                <a16:creationId xmlns:a16="http://schemas.microsoft.com/office/drawing/2014/main" id="{81E5450D-9883-45C2-85C3-C5795BB66E0F}"/>
              </a:ext>
            </a:extLst>
          </p:cNvPr>
          <p:cNvSpPr/>
          <p:nvPr/>
        </p:nvSpPr>
        <p:spPr>
          <a:xfrm rot="5400000">
            <a:off x="4394772" y="1061905"/>
            <a:ext cx="267594" cy="1059755"/>
          </a:xfrm>
          <a:prstGeom prst="leftBrace">
            <a:avLst>
              <a:gd name="adj1" fmla="val 39393"/>
              <a:gd name="adj2" fmla="val 5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FC639A1E-8F12-4296-1F14-16BCE07BD133}"/>
              </a:ext>
            </a:extLst>
          </p:cNvPr>
          <p:cNvSpPr txBox="1"/>
          <p:nvPr/>
        </p:nvSpPr>
        <p:spPr>
          <a:xfrm>
            <a:off x="3656375" y="971141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Calculate loss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86335B62-648A-91A8-4D9F-28D051BFB889}"/>
              </a:ext>
            </a:extLst>
          </p:cNvPr>
          <p:cNvCxnSpPr>
            <a:cxnSpLocks/>
          </p:cNvCxnSpPr>
          <p:nvPr/>
        </p:nvCxnSpPr>
        <p:spPr>
          <a:xfrm>
            <a:off x="2683529" y="1371251"/>
            <a:ext cx="1085298" cy="3392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A721DB7F-572D-004E-8797-1C50FF5E848D}"/>
              </a:ext>
            </a:extLst>
          </p:cNvPr>
          <p:cNvSpPr txBox="1"/>
          <p:nvPr/>
        </p:nvSpPr>
        <p:spPr>
          <a:xfrm>
            <a:off x="1453383" y="967810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Loss only here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B5F031-7C63-9337-9D9B-C66F2C0BBC06}"/>
              </a:ext>
            </a:extLst>
          </p:cNvPr>
          <p:cNvSpPr txBox="1"/>
          <p:nvPr/>
        </p:nvSpPr>
        <p:spPr>
          <a:xfrm>
            <a:off x="0" y="5335967"/>
            <a:ext cx="190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2"/>
                </a:solidFill>
              </a:rPr>
              <a:t>Other Token as </a:t>
            </a:r>
            <a:r>
              <a:rPr lang="en-US" altLang="zh-CN" sz="2400" b="1"/>
              <a:t>Key</a:t>
            </a:r>
            <a:endParaRPr lang="zh-CN" altLang="en-US" sz="2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6732D1-2525-B3B6-1C0E-A645F2CA98C3}"/>
              </a:ext>
            </a:extLst>
          </p:cNvPr>
          <p:cNvSpPr/>
          <p:nvPr/>
        </p:nvSpPr>
        <p:spPr>
          <a:xfrm>
            <a:off x="532551" y="4772171"/>
            <a:ext cx="747761" cy="4330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570C19D-9523-44A0-D41B-1FB00303E9F6}"/>
              </a:ext>
            </a:extLst>
          </p:cNvPr>
          <p:cNvSpPr/>
          <p:nvPr/>
        </p:nvSpPr>
        <p:spPr>
          <a:xfrm>
            <a:off x="2076216" y="4772171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n>
                  <a:solidFill>
                    <a:srgbClr val="D79A00"/>
                  </a:solidFill>
                </a:ln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n>
                <a:solidFill>
                  <a:srgbClr val="D79A00"/>
                </a:solidFill>
              </a:ln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0D842E7-88BB-C1A2-FCD7-F7204C9E6491}"/>
              </a:ext>
            </a:extLst>
          </p:cNvPr>
          <p:cNvSpPr/>
          <p:nvPr/>
        </p:nvSpPr>
        <p:spPr>
          <a:xfrm>
            <a:off x="3621032" y="4772171"/>
            <a:ext cx="747761" cy="433088"/>
          </a:xfrm>
          <a:prstGeom prst="rect">
            <a:avLst/>
          </a:prstGeom>
          <a:solidFill>
            <a:srgbClr val="FFE7CD"/>
          </a:solidFill>
          <a:ln w="38100">
            <a:solidFill>
              <a:srgbClr val="D79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07A5BA-A63C-FD84-122E-5D3B22FA81D7}"/>
              </a:ext>
            </a:extLst>
          </p:cNvPr>
          <p:cNvSpPr txBox="1"/>
          <p:nvPr/>
        </p:nvSpPr>
        <p:spPr>
          <a:xfrm>
            <a:off x="6052353" y="1012028"/>
            <a:ext cx="242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Data generalization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7F95902-54A6-D867-F113-88A2337FC367}"/>
              </a:ext>
            </a:extLst>
          </p:cNvPr>
          <p:cNvSpPr txBox="1"/>
          <p:nvPr/>
        </p:nvSpPr>
        <p:spPr>
          <a:xfrm>
            <a:off x="9500281" y="1113390"/>
            <a:ext cx="242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Task generalization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087A63-A88B-C972-400F-FFEEABE469C8}"/>
              </a:ext>
            </a:extLst>
          </p:cNvPr>
          <p:cNvSpPr txBox="1"/>
          <p:nvPr/>
        </p:nvSpPr>
        <p:spPr>
          <a:xfrm>
            <a:off x="5527062" y="2651440"/>
            <a:ext cx="3480327" cy="90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496C8A-CDCB-F257-B038-9FA9690335C1}"/>
              </a:ext>
            </a:extLst>
          </p:cNvPr>
          <p:cNvSpPr txBox="1"/>
          <p:nvPr/>
        </p:nvSpPr>
        <p:spPr>
          <a:xfrm>
            <a:off x="8897436" y="2589971"/>
            <a:ext cx="3252344" cy="90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DD594B-D499-42B4-8022-09D548D2C76E}"/>
              </a:ext>
            </a:extLst>
          </p:cNvPr>
          <p:cNvSpPr txBox="1"/>
          <p:nvPr/>
        </p:nvSpPr>
        <p:spPr>
          <a:xfrm>
            <a:off x="5988234" y="1673745"/>
            <a:ext cx="2812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This comb is not seen during training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A5F7F65-324C-0FE8-082C-F6815C4C4E70}"/>
              </a:ext>
            </a:extLst>
          </p:cNvPr>
          <p:cNvSpPr txBox="1"/>
          <p:nvPr/>
        </p:nvSpPr>
        <p:spPr>
          <a:xfrm>
            <a:off x="5944383" y="3946941"/>
            <a:ext cx="2812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Anchor pair is seen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4A1F8B-1476-4AB7-84CA-55BE961EADE2}"/>
              </a:ext>
            </a:extLst>
          </p:cNvPr>
          <p:cNvSpPr txBox="1"/>
          <p:nvPr/>
        </p:nvSpPr>
        <p:spPr>
          <a:xfrm>
            <a:off x="9117188" y="3942538"/>
            <a:ext cx="2812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Anchor pair NOT seen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0145EA2-F062-D415-4C3C-366EAD859572}"/>
              </a:ext>
            </a:extLst>
          </p:cNvPr>
          <p:cNvSpPr txBox="1"/>
          <p:nvPr/>
        </p:nvSpPr>
        <p:spPr>
          <a:xfrm>
            <a:off x="6766028" y="5551410"/>
            <a:ext cx="4702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2"/>
                </a:solidFill>
              </a:rPr>
              <a:t>Only Anchor pair (4,3) NOT seen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9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1FFCCC-6A62-12E2-833A-271BF927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777604"/>
            <a:ext cx="9799320" cy="5538991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C82479B-E95B-01E1-286C-121D2FE4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West world: control dashboard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192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Can it learn [4,3]?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F76CFB-E2B2-5C2E-CC2F-4FF18E98F4AD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787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Yes, it can learn [4,3]!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F138D8-9556-9B46-2E4E-7637E0527473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7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Turn your eyes to preferred answer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" b="2793"/>
          <a:stretch>
            <a:fillRect/>
          </a:stretch>
        </p:blipFill>
        <p:spPr>
          <a:xfrm>
            <a:off x="533642" y="2140829"/>
            <a:ext cx="6320553" cy="2928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707" t="43964" b="-55"/>
          <a:stretch>
            <a:fillRect/>
          </a:stretch>
        </p:blipFill>
        <p:spPr>
          <a:xfrm>
            <a:off x="6096000" y="2291201"/>
            <a:ext cx="5661414" cy="3582203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533642" y="94107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Symmetric or Inferential?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57B7A5-15E5-D755-A4E5-735E1E9E7424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109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Composite Anchor function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24171" r="82498" b="23597"/>
          <a:stretch>
            <a:fillRect/>
          </a:stretch>
        </p:blipFill>
        <p:spPr>
          <a:xfrm>
            <a:off x="989135" y="945174"/>
            <a:ext cx="3690693" cy="46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4911" r="42857" b="6005"/>
          <a:stretch>
            <a:fillRect/>
          </a:stretch>
        </p:blipFill>
        <p:spPr>
          <a:xfrm>
            <a:off x="5776546" y="761979"/>
            <a:ext cx="6000751" cy="55297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BB5472E-4EB2-624E-59FC-6FF406B172A8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319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82F10-897E-7C81-8803-EB2026D1B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53A19-81D8-E1B1-392A-3308F56B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Turn your eyes to preferred answer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838BD4-59F5-D30A-8A90-515500C36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/>
        </p:blipFill>
        <p:spPr>
          <a:xfrm>
            <a:off x="533642" y="2140829"/>
            <a:ext cx="5544335" cy="25690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1393A6-518B-A6FE-7D3E-5DC7546ACB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7" t="43964" b="-55"/>
          <a:stretch>
            <a:fillRect/>
          </a:stretch>
        </p:blipFill>
        <p:spPr>
          <a:xfrm>
            <a:off x="6096000" y="2140829"/>
            <a:ext cx="5661414" cy="358220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A61F231-B702-79B8-E03A-1227076188A7}"/>
              </a:ext>
            </a:extLst>
          </p:cNvPr>
          <p:cNvSpPr txBox="1"/>
          <p:nvPr/>
        </p:nvSpPr>
        <p:spPr>
          <a:xfrm>
            <a:off x="533642" y="94107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Symmetric or Inferential?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ED6A0B-B7D8-E4D8-5F15-E234D807FD33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839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70B4-67C1-73EA-0AC0-A00E4981E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BDC4893-7D0E-AE0D-A2C9-C82D0AA9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Phase diagram of symmetric solution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5877F0-2A99-88DD-04B3-15BC3A0E8D9B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A657B1-0584-1D4F-65FC-C37363493B2D}"/>
                  </a:ext>
                </a:extLst>
              </p:cNvPr>
              <p:cNvSpPr txBox="1"/>
              <p:nvPr/>
            </p:nvSpPr>
            <p:spPr>
              <a:xfrm>
                <a:off x="4666343" y="3346554"/>
                <a:ext cx="6865258" cy="219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</a:rPr>
                  <a:t>: </a:t>
                </a:r>
                <a:r>
                  <a:rPr kumimoji="1" lang="zh-CN" altLang="en-US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A657B1-0584-1D4F-65FC-C37363493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343" y="3346554"/>
                <a:ext cx="6865258" cy="2193421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15F6E06-254E-6571-7648-62F3B4EB2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" t="43964" b="-55"/>
          <a:stretch>
            <a:fillRect/>
          </a:stretch>
        </p:blipFill>
        <p:spPr>
          <a:xfrm>
            <a:off x="381241" y="2562065"/>
            <a:ext cx="3610187" cy="2284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F9F8300-D774-D6A3-F37B-421D42FC9F89}"/>
                  </a:ext>
                </a:extLst>
              </p:cNvPr>
              <p:cNvSpPr txBox="1"/>
              <p:nvPr/>
            </p:nvSpPr>
            <p:spPr>
              <a:xfrm>
                <a:off x="5050972" y="1219116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F9F8300-D774-D6A3-F37B-421D42FC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72" y="1219116"/>
                <a:ext cx="6096000" cy="14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6330B79-CD79-4B7B-79CA-5DEFB81CBD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/>
        </p:blipFill>
        <p:spPr>
          <a:xfrm>
            <a:off x="475585" y="811657"/>
            <a:ext cx="3755329" cy="17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3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77E7053-5E56-97E9-3EAD-4ACF0C2A2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87" y="758092"/>
            <a:ext cx="5778797" cy="46674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Phase diagram of symmetric solution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695405" y="5023023"/>
            <a:ext cx="16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Large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ini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57509" y="5033524"/>
            <a:ext cx="16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Small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ini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096BED-6D95-45E2-58BB-8396B094587E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90A2A72-3F94-FC22-106D-FB597CE93457}"/>
                  </a:ext>
                </a:extLst>
              </p:cNvPr>
              <p:cNvSpPr txBox="1"/>
              <p:nvPr/>
            </p:nvSpPr>
            <p:spPr>
              <a:xfrm>
                <a:off x="16360" y="4792617"/>
                <a:ext cx="4728207" cy="1526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</m:ctrlPr>
                      </m:sSub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</a:rPr>
                  <a:t>: </a:t>
                </a:r>
                <a:r>
                  <a:rPr kumimoji="1" lang="zh-CN" altLang="en-US" sz="20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20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90A2A72-3F94-FC22-106D-FB597CE93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" y="4792617"/>
                <a:ext cx="4728207" cy="1526059"/>
              </a:xfrm>
              <a:prstGeom prst="rect">
                <a:avLst/>
              </a:prstGeom>
              <a:blipFill>
                <a:blip r:embed="rId3"/>
                <a:stretch>
                  <a:fillRect b="-6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CF35C47-0529-717F-5E34-81ED41F12A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/>
        </p:blipFill>
        <p:spPr>
          <a:xfrm>
            <a:off x="475585" y="811657"/>
            <a:ext cx="3755329" cy="17400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9955D3-C714-68AB-629A-FD75E6B508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" t="43964" b="-55"/>
          <a:stretch>
            <a:fillRect/>
          </a:stretch>
        </p:blipFill>
        <p:spPr>
          <a:xfrm>
            <a:off x="381241" y="2562065"/>
            <a:ext cx="3610187" cy="228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4F55-56BD-A5AB-872A-09DE89B19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EA5B-3DAC-C530-D773-624F8ABA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 example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E5B1D2D-0A47-9A46-9FAC-91665705823F}"/>
              </a:ext>
            </a:extLst>
          </p:cNvPr>
          <p:cNvSpPr/>
          <p:nvPr/>
        </p:nvSpPr>
        <p:spPr>
          <a:xfrm>
            <a:off x="2452987" y="2562780"/>
            <a:ext cx="3010641" cy="3501309"/>
          </a:xfrm>
          <a:prstGeom prst="roundRect">
            <a:avLst/>
          </a:prstGeom>
          <a:solidFill>
            <a:srgbClr val="FCE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1162148-379A-E17B-CC2C-B6594D92669E}"/>
              </a:ext>
            </a:extLst>
          </p:cNvPr>
          <p:cNvSpPr/>
          <p:nvPr/>
        </p:nvSpPr>
        <p:spPr>
          <a:xfrm>
            <a:off x="7996962" y="761979"/>
            <a:ext cx="4022215" cy="534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88EB1E-C5D8-AC2F-568D-6309814D366A}"/>
              </a:ext>
            </a:extLst>
          </p:cNvPr>
          <p:cNvSpPr txBox="1"/>
          <p:nvPr/>
        </p:nvSpPr>
        <p:spPr>
          <a:xfrm rot="5400000">
            <a:off x="9808537" y="5186323"/>
            <a:ext cx="922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…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440F2BE-9D06-7A42-7CF9-5622E3BE2FEC}"/>
              </a:ext>
            </a:extLst>
          </p:cNvPr>
          <p:cNvSpPr/>
          <p:nvPr/>
        </p:nvSpPr>
        <p:spPr>
          <a:xfrm>
            <a:off x="5681632" y="948925"/>
            <a:ext cx="2146248" cy="516682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b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7C1BEA3E-C20F-D109-D15C-795907DF3EBE}"/>
                  </a:ext>
                </a:extLst>
              </p:cNvPr>
              <p:cNvSpPr/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+5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−2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42C2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42C2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charset="-122"/>
                          <a:cs typeface="+mn-cs"/>
                        </a:rPr>
                        <m:t>−8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1C47E5B-650A-1D08-90FF-D5A9A148F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9" y="4730982"/>
                <a:ext cx="2074826" cy="1333107"/>
              </a:xfrm>
              <a:prstGeom prst="roundRect">
                <a:avLst>
                  <a:gd name="adj" fmla="val 25632"/>
                </a:avLst>
              </a:prstGeom>
              <a:blipFill>
                <a:blip r:embed="rId3"/>
                <a:stretch>
                  <a:fillRect b="-50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6CC0D81-6561-20F7-084D-0212F14516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8155" y="1008401"/>
            <a:ext cx="3582603" cy="40864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CA32AE-AA32-B7D8-8E74-99DDB5EC20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1259" y="948925"/>
            <a:ext cx="1957630" cy="50550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77CA31B-1A7E-4D25-9BAE-F6CC052FF81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4660" y="2669038"/>
            <a:ext cx="2747294" cy="33349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C698AF-BE85-5A37-FB22-4BC148B0B7A4}"/>
              </a:ext>
            </a:extLst>
          </p:cNvPr>
          <p:cNvSpPr txBox="1"/>
          <p:nvPr/>
        </p:nvSpPr>
        <p:spPr>
          <a:xfrm>
            <a:off x="1096676" y="925845"/>
            <a:ext cx="3826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How will LLM do?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2DB695-E25F-B092-3063-4D907F33C551}"/>
              </a:ext>
            </a:extLst>
          </p:cNvPr>
          <p:cNvSpPr txBox="1"/>
          <p:nvPr/>
        </p:nvSpPr>
        <p:spPr>
          <a:xfrm>
            <a:off x="9369970" y="361869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42F32-CB8E-B965-502A-18CBBF838D2E}"/>
              </a:ext>
            </a:extLst>
          </p:cNvPr>
          <p:cNvSpPr txBox="1"/>
          <p:nvPr/>
        </p:nvSpPr>
        <p:spPr>
          <a:xfrm>
            <a:off x="5563404" y="525735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2E2A39-5AF6-6E08-AF28-E043F01396BF}"/>
              </a:ext>
            </a:extLst>
          </p:cNvPr>
          <p:cNvSpPr txBox="1"/>
          <p:nvPr/>
        </p:nvSpPr>
        <p:spPr>
          <a:xfrm>
            <a:off x="3187191" y="2179684"/>
            <a:ext cx="150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BC7461-2240-5B45-D224-4C577684651A}"/>
              </a:ext>
            </a:extLst>
          </p:cNvPr>
          <p:cNvSpPr txBox="1"/>
          <p:nvPr/>
        </p:nvSpPr>
        <p:spPr>
          <a:xfrm>
            <a:off x="408694" y="431351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Composition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1426A5-D6EC-93F2-DE5C-4F5C1D1EDD1F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42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230174-59F2-DA6A-E93C-3EAA374B38D6}"/>
              </a:ext>
            </a:extLst>
          </p:cNvPr>
          <p:cNvSpPr txBox="1"/>
          <p:nvPr/>
        </p:nvSpPr>
        <p:spPr>
          <a:xfrm>
            <a:off x="0" y="221430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16</a:t>
            </a:r>
            <a:r>
              <a:rPr lang="en-US" altLang="zh-CN" sz="4800" b="1" dirty="0">
                <a:solidFill>
                  <a:srgbClr val="242C2D"/>
                </a:solidFill>
                <a:latin typeface="Book Antiqua"/>
                <a:ea typeface="黑体"/>
              </a:rPr>
              <a:t> compositions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[3,4]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，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[4,3] unseen during training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252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3A0F-0812-F831-4363-C124E2340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6CBF349-6575-4D6C-23C1-9E41EE26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Initialization hyper-parameter</a:t>
            </a:r>
            <a:r>
              <a:rPr lang="zh-CN" altLang="en-US" sz="3600" dirty="0"/>
              <a:t>！</a:t>
            </a:r>
            <a:endParaRPr lang="en-US" sz="3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FE3BB0-BC21-8418-B408-2F53F62DA307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344395-0F51-30BA-1437-7194E1E2C38C}"/>
                  </a:ext>
                </a:extLst>
              </p:cNvPr>
              <p:cNvSpPr txBox="1"/>
              <p:nvPr/>
            </p:nvSpPr>
            <p:spPr>
              <a:xfrm>
                <a:off x="2561769" y="3666170"/>
                <a:ext cx="6865258" cy="219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 </a:t>
                </a: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A657B1-0584-1D4F-65FC-C37363493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69" y="3666170"/>
                <a:ext cx="6865258" cy="2193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5B36DF4-A4B9-B50E-7FC2-3284EEFDA0BE}"/>
                  </a:ext>
                </a:extLst>
              </p:cNvPr>
              <p:cNvSpPr txBox="1"/>
              <p:nvPr/>
            </p:nvSpPr>
            <p:spPr>
              <a:xfrm>
                <a:off x="3048000" y="1043055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F9F8300-D774-D6A3-F37B-421D42FC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043055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 t="-105932" b="-156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B41C950-463B-2B1E-25F8-C7B2B677902A}"/>
              </a:ext>
            </a:extLst>
          </p:cNvPr>
          <p:cNvSpPr txBox="1"/>
          <p:nvPr/>
        </p:nvSpPr>
        <p:spPr>
          <a:xfrm>
            <a:off x="2663371" y="3010640"/>
            <a:ext cx="7996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Training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：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Start from random initialization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8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7854A-1E6E-4A78-945B-76C633ABA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C28E3-FAC4-9B14-9B0D-46519EEEEE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8288"/>
            <a:ext cx="12192000" cy="62071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What is Memorization &amp; Reasoning?</a:t>
            </a:r>
          </a:p>
        </p:txBody>
      </p:sp>
    </p:spTree>
    <p:extLst>
      <p:ext uri="{BB962C8B-B14F-4D97-AF65-F5344CB8AC3E}">
        <p14:creationId xmlns:p14="http://schemas.microsoft.com/office/powerpoint/2010/main" val="614794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2FC3-CC7B-A3AF-A209-7C5776C1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0C8AB-14DD-847F-AAA3-DA18DE86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Without 34 and 43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452B89-A034-CA1C-EEBB-1365BE87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357149"/>
            <a:ext cx="11429515" cy="49455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970AFF-AED7-A8EC-F41C-433E0FBC76E9}"/>
              </a:ext>
            </a:extLst>
          </p:cNvPr>
          <p:cNvSpPr txBox="1"/>
          <p:nvPr/>
        </p:nvSpPr>
        <p:spPr>
          <a:xfrm>
            <a:off x="1103970" y="858645"/>
            <a:ext cx="984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ID: Seen anchors; OOD: unseen anchors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98A60-A0BC-F5FB-0FB9-03639C37DE34}"/>
              </a:ext>
            </a:extLst>
          </p:cNvPr>
          <p:cNvSpPr/>
          <p:nvPr/>
        </p:nvSpPr>
        <p:spPr>
          <a:xfrm>
            <a:off x="3697357" y="1320310"/>
            <a:ext cx="7253140" cy="174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42DA4B-E8FC-F9B8-FFAA-F107FC007FD4}"/>
              </a:ext>
            </a:extLst>
          </p:cNvPr>
          <p:cNvSpPr/>
          <p:nvPr/>
        </p:nvSpPr>
        <p:spPr>
          <a:xfrm>
            <a:off x="2842591" y="3045082"/>
            <a:ext cx="8107906" cy="2492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1738D2-89DF-C15C-F610-176F1251235B}"/>
              </a:ext>
            </a:extLst>
          </p:cNvPr>
          <p:cNvSpPr txBox="1"/>
          <p:nvPr/>
        </p:nvSpPr>
        <p:spPr>
          <a:xfrm>
            <a:off x="5207000" y="3045082"/>
            <a:ext cx="462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2"/>
                </a:solidFill>
              </a:rPr>
              <a:t>Memorize data.</a:t>
            </a:r>
            <a:endParaRPr lang="zh-CN" altLang="en-US" sz="4400" dirty="0">
              <a:solidFill>
                <a:schemeClr val="tx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4347A0-3DF3-5B6D-87DA-76674B17F44F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873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2FC3-CC7B-A3AF-A209-7C5776C1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0C8AB-14DD-847F-AAA3-DA18DE86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Without 34 and 43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452B89-A034-CA1C-EEBB-1365BE87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357149"/>
            <a:ext cx="11429515" cy="49455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970AFF-AED7-A8EC-F41C-433E0FBC76E9}"/>
              </a:ext>
            </a:extLst>
          </p:cNvPr>
          <p:cNvSpPr txBox="1"/>
          <p:nvPr/>
        </p:nvSpPr>
        <p:spPr>
          <a:xfrm>
            <a:off x="1103970" y="858645"/>
            <a:ext cx="984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ID: Seen anchors; OOD: unseen anchors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98A60-A0BC-F5FB-0FB9-03639C37DE34}"/>
              </a:ext>
            </a:extLst>
          </p:cNvPr>
          <p:cNvSpPr/>
          <p:nvPr/>
        </p:nvSpPr>
        <p:spPr>
          <a:xfrm>
            <a:off x="6095999" y="1320310"/>
            <a:ext cx="4854497" cy="174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42DA4B-E8FC-F9B8-FFAA-F107FC007FD4}"/>
              </a:ext>
            </a:extLst>
          </p:cNvPr>
          <p:cNvSpPr/>
          <p:nvPr/>
        </p:nvSpPr>
        <p:spPr>
          <a:xfrm>
            <a:off x="5751443" y="3045082"/>
            <a:ext cx="5199054" cy="2492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32482A-9FBB-2D16-1181-5BAD4F2142C8}"/>
              </a:ext>
            </a:extLst>
          </p:cNvPr>
          <p:cNvSpPr txBox="1"/>
          <p:nvPr/>
        </p:nvSpPr>
        <p:spPr>
          <a:xfrm>
            <a:off x="6420830" y="1496699"/>
            <a:ext cx="4622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tx2"/>
                </a:solidFill>
              </a:rPr>
              <a:t>Generalize on seen tasks but not unseen ones.</a:t>
            </a:r>
            <a:endParaRPr lang="zh-CN" altLang="en-US" sz="4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E11E0D-CDE1-E416-E8B1-302477842867}"/>
                  </a:ext>
                </a:extLst>
              </p:cNvPr>
              <p:cNvSpPr txBox="1"/>
              <p:nvPr/>
            </p:nvSpPr>
            <p:spPr>
              <a:xfrm>
                <a:off x="6872247" y="4031638"/>
                <a:ext cx="31014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4400" dirty="0">
                    <a:solidFill>
                      <a:schemeClr val="tx1"/>
                    </a:solidFill>
                  </a:rPr>
                  <a:t>[3,4] </a:t>
                </a: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sz="4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4400" dirty="0">
                    <a:solidFill>
                      <a:schemeClr val="tx1"/>
                    </a:solidFill>
                  </a:rPr>
                  <a:t>[4,3]</a:t>
                </a:r>
                <a:endParaRPr lang="zh-CN" alt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E11E0D-CDE1-E416-E8B1-302477842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247" y="4031638"/>
                <a:ext cx="3101486" cy="769441"/>
              </a:xfrm>
              <a:prstGeom prst="rect">
                <a:avLst/>
              </a:prstGeom>
              <a:blipFill>
                <a:blip r:embed="rId3"/>
                <a:stretch>
                  <a:fillRect l="-7859" t="-15748" r="-5501" b="-36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12AAA92-0001-A271-2088-6E0CB3060312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65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2FC3-CC7B-A3AF-A209-7C5776C1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0C8AB-14DD-847F-AAA3-DA18DE86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Without 34 and 43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452B89-A034-CA1C-EEBB-1365BE87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357149"/>
            <a:ext cx="11429515" cy="49455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970AFF-AED7-A8EC-F41C-433E0FBC76E9}"/>
              </a:ext>
            </a:extLst>
          </p:cNvPr>
          <p:cNvSpPr txBox="1"/>
          <p:nvPr/>
        </p:nvSpPr>
        <p:spPr>
          <a:xfrm>
            <a:off x="1103970" y="858645"/>
            <a:ext cx="984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ID: Seen anchors; OOD: unseen anchors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98A60-A0BC-F5FB-0FB9-03639C37DE34}"/>
              </a:ext>
            </a:extLst>
          </p:cNvPr>
          <p:cNvSpPr/>
          <p:nvPr/>
        </p:nvSpPr>
        <p:spPr>
          <a:xfrm>
            <a:off x="8348870" y="1320310"/>
            <a:ext cx="2601626" cy="174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42DA4B-E8FC-F9B8-FFAA-F107FC007FD4}"/>
              </a:ext>
            </a:extLst>
          </p:cNvPr>
          <p:cNvSpPr/>
          <p:nvPr/>
        </p:nvSpPr>
        <p:spPr>
          <a:xfrm>
            <a:off x="8348869" y="3045082"/>
            <a:ext cx="2601628" cy="2492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92846B-882D-88A1-D52B-3EC13F52F5C3}"/>
              </a:ext>
            </a:extLst>
          </p:cNvPr>
          <p:cNvSpPr txBox="1"/>
          <p:nvPr/>
        </p:nvSpPr>
        <p:spPr>
          <a:xfrm>
            <a:off x="8639096" y="1320310"/>
            <a:ext cx="2841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2"/>
                </a:solidFill>
              </a:rPr>
              <a:t>Generalize on seen tasks but not unseen ones.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FE5D79-9DF8-F66B-9DCC-9B3F67DFD99B}"/>
                  </a:ext>
                </a:extLst>
              </p:cNvPr>
              <p:cNvSpPr txBox="1"/>
              <p:nvPr/>
            </p:nvSpPr>
            <p:spPr>
              <a:xfrm>
                <a:off x="8432744" y="3936830"/>
                <a:ext cx="24287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dirty="0">
                    <a:solidFill>
                      <a:schemeClr val="tx1"/>
                    </a:solidFill>
                  </a:rPr>
                  <a:t>[3,4]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3600" dirty="0">
                    <a:solidFill>
                      <a:schemeClr val="tx1"/>
                    </a:solidFill>
                  </a:rPr>
                  <a:t>[4,3]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FE5D79-9DF8-F66B-9DCC-9B3F67DFD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44" y="3936830"/>
                <a:ext cx="2428776" cy="646331"/>
              </a:xfrm>
              <a:prstGeom prst="rect">
                <a:avLst/>
              </a:prstGeom>
              <a:blipFill>
                <a:blip r:embed="rId3"/>
                <a:stretch>
                  <a:fillRect l="-7519" t="-15094" r="-1353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FADBF4B-3D97-8687-A813-EE169CD23D31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37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2FC3-CC7B-A3AF-A209-7C5776C1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0C8AB-14DD-847F-AAA3-DA18DE86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Without 34 and 43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452B89-A034-CA1C-EEBB-1365BE87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1" y="1357149"/>
            <a:ext cx="11429515" cy="49455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970AFF-AED7-A8EC-F41C-433E0FBC76E9}"/>
              </a:ext>
            </a:extLst>
          </p:cNvPr>
          <p:cNvSpPr txBox="1"/>
          <p:nvPr/>
        </p:nvSpPr>
        <p:spPr>
          <a:xfrm>
            <a:off x="1103970" y="858645"/>
            <a:ext cx="984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ID: Seen anchors; OOD: unseen anchors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98A60-A0BC-F5FB-0FB9-03639C37DE34}"/>
              </a:ext>
            </a:extLst>
          </p:cNvPr>
          <p:cNvSpPr/>
          <p:nvPr/>
        </p:nvSpPr>
        <p:spPr>
          <a:xfrm flipH="1">
            <a:off x="10950495" y="1320310"/>
            <a:ext cx="287347" cy="174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42DA4B-E8FC-F9B8-FFAA-F107FC007FD4}"/>
              </a:ext>
            </a:extLst>
          </p:cNvPr>
          <p:cNvSpPr/>
          <p:nvPr/>
        </p:nvSpPr>
        <p:spPr>
          <a:xfrm>
            <a:off x="10931281" y="3045082"/>
            <a:ext cx="45719" cy="2492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32CADE-51F4-9B39-D272-FACAF71E28E5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2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Why initialization matters?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E114DC-9CAB-367B-60B0-031277308E27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659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Key phenomenon: Condensation!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DB5E35-6A93-C848-2A59-440680B0D28E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029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A diagram of a diagram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319" y="2058639"/>
            <a:ext cx="3268921" cy="32689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1d example:</a:t>
            </a:r>
            <a:r>
              <a:rPr lang="zh-CN" altLang="en-US" dirty="0"/>
              <a:t> </a:t>
            </a:r>
            <a:r>
              <a:rPr lang="en-US" altLang="zh-CN" dirty="0"/>
              <a:t>condensation</a:t>
            </a:r>
            <a:r>
              <a:rPr lang="zh-CN" altLang="en-US" dirty="0"/>
              <a:t> </a:t>
            </a:r>
            <a:r>
              <a:rPr lang="en-US" altLang="zh-CN" dirty="0"/>
              <a:t>with large initialization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07552" y="851433"/>
                <a:ext cx="7802734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fName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52" y="851433"/>
                <a:ext cx="7802734" cy="1492396"/>
              </a:xfrm>
              <a:prstGeom prst="rect">
                <a:avLst/>
              </a:prstGeom>
              <a:blipFill rotWithShape="1">
                <a:blip r:embed="rId3"/>
                <a:stretch>
                  <a:fillRect l="-8" t="-36" r="6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8253301" y="5457812"/>
            <a:ext cx="3268924" cy="520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8405701" y="2110478"/>
            <a:ext cx="0" cy="34997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987510" y="5517350"/>
                <a:ext cx="18436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510" y="5517350"/>
                <a:ext cx="1843669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9" t="-117" r="34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 rot="16200000">
                <a:off x="7735965" y="3524007"/>
                <a:ext cx="8741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5965" y="3524007"/>
                <a:ext cx="874180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27049" t="-59295" r="27115" b="-59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pic>
        <p:nvPicPr>
          <p:cNvPr id="11" name="图片 10" descr="A graph with red lines and blue stars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2459916"/>
            <a:ext cx="3463883" cy="2597912"/>
          </a:xfrm>
          <a:prstGeom prst="rect">
            <a:avLst/>
          </a:prstGeom>
        </p:spPr>
      </p:pic>
      <p:pic>
        <p:nvPicPr>
          <p:cNvPr id="13" name="图片 12" descr="A graph with red dots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381" y="2297967"/>
            <a:ext cx="3625237" cy="271892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240715" y="5805221"/>
            <a:ext cx="1780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Epoch=50000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92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1d example:</a:t>
            </a:r>
            <a:r>
              <a:rPr lang="zh-CN" altLang="en-US" dirty="0"/>
              <a:t> </a:t>
            </a:r>
            <a:r>
              <a:rPr lang="en-US" altLang="zh-CN" dirty="0"/>
              <a:t>condensation</a:t>
            </a:r>
            <a:r>
              <a:rPr lang="zh-CN" altLang="en-US" dirty="0"/>
              <a:t> </a:t>
            </a:r>
            <a:r>
              <a:rPr lang="en-US" altLang="zh-CN" dirty="0"/>
              <a:t>with small initialization</a:t>
            </a:r>
            <a:endParaRPr lang="zh-CN" altLang="en-US" dirty="0"/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2348307"/>
            <a:ext cx="4537362" cy="3403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69941" y="878066"/>
                <a:ext cx="7802734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fName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41" y="878066"/>
                <a:ext cx="7802734" cy="1492396"/>
              </a:xfrm>
              <a:prstGeom prst="rect">
                <a:avLst/>
              </a:prstGeom>
              <a:blipFill rotWithShape="1">
                <a:blip r:embed="rId3"/>
                <a:stretch>
                  <a:fillRect l="-2" t="-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34" y="2348307"/>
            <a:ext cx="3869267" cy="29019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10" y="2348307"/>
            <a:ext cx="3199130" cy="319913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8253301" y="5457812"/>
            <a:ext cx="3268924" cy="520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8405701" y="2110478"/>
            <a:ext cx="0" cy="34997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987510" y="5517350"/>
                <a:ext cx="18436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510" y="5517350"/>
                <a:ext cx="1843669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19" t="-117" r="34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 rot="16200000">
                <a:off x="7735965" y="3524007"/>
                <a:ext cx="8741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5965" y="3524007"/>
                <a:ext cx="874180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27049" t="-59295" r="27115" b="-59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108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trajectory: change significantly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324"/>
            <a:ext cx="12192000" cy="47213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02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trajectory: change significantly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366"/>
            <a:ext cx="12192000" cy="43212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6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73DCC-1FE2-9E9B-946E-D29E9C68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54D2C-5014-7AE5-F689-33E739034B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43946"/>
            <a:ext cx="12192000" cy="62071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What is Memorization &amp; Reasoning?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115A81D-7EAE-D7E9-257E-55A2AB595104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6207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Definition by examples.</a:t>
            </a:r>
          </a:p>
        </p:txBody>
      </p:sp>
    </p:spTree>
    <p:extLst>
      <p:ext uri="{BB962C8B-B14F-4D97-AF65-F5344CB8AC3E}">
        <p14:creationId xmlns:p14="http://schemas.microsoft.com/office/powerpoint/2010/main" val="125753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reduction method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44" y="926764"/>
            <a:ext cx="9956712" cy="5297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D22D6E9-E024-98D9-4B07-FCA985538013}"/>
                  </a:ext>
                </a:extLst>
              </p:cNvPr>
              <p:cNvSpPr txBox="1"/>
              <p:nvPr/>
            </p:nvSpPr>
            <p:spPr>
              <a:xfrm>
                <a:off x="7511673" y="836784"/>
                <a:ext cx="53334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6161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/>
                    <a:ea typeface="黑体"/>
                    <a:cs typeface="+mn-cs"/>
                  </a:rPr>
                  <a:t>ReLU(x)=max(0,x)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D22D6E9-E024-98D9-4B07-FCA985538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673" y="836784"/>
                <a:ext cx="533347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59A5A52-91E7-CAAD-BC4C-1DF01099513D}"/>
              </a:ext>
            </a:extLst>
          </p:cNvPr>
          <p:cNvCxnSpPr>
            <a:cxnSpLocks/>
          </p:cNvCxnSpPr>
          <p:nvPr/>
        </p:nvCxnSpPr>
        <p:spPr>
          <a:xfrm flipH="1">
            <a:off x="10532875" y="2330148"/>
            <a:ext cx="798911" cy="1430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0F4338A-80D8-18A2-BF2C-76001ACE33E1}"/>
              </a:ext>
            </a:extLst>
          </p:cNvPr>
          <p:cNvCxnSpPr>
            <a:cxnSpLocks/>
          </p:cNvCxnSpPr>
          <p:nvPr/>
        </p:nvCxnSpPr>
        <p:spPr>
          <a:xfrm>
            <a:off x="9496447" y="3761015"/>
            <a:ext cx="1058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01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Condensation with small initialization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406026" y="825573"/>
            <a:ext cx="7379947" cy="3109383"/>
            <a:chOff x="4270750" y="2692489"/>
            <a:chExt cx="7882206" cy="329477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70750" y="2692489"/>
              <a:ext cx="7882206" cy="327325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699" y="5652286"/>
              <a:ext cx="1737086" cy="33497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09" y="3872200"/>
                <a:ext cx="3321049" cy="1211870"/>
              </a:xfrm>
              <a:prstGeom prst="rect">
                <a:avLst/>
              </a:prstGeom>
              <a:blipFill rotWithShape="1">
                <a:blip r:embed="rId4"/>
                <a:stretch>
                  <a:fillRect l="-8" t="-50" r="8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46" y="3955956"/>
                <a:ext cx="3071036" cy="1135888"/>
              </a:xfrm>
              <a:prstGeom prst="rect">
                <a:avLst/>
              </a:prstGeom>
              <a:blipFill rotWithShape="1">
                <a:blip r:embed="rId5"/>
                <a:stretch>
                  <a:fillRect l="-13" t="-48" r="19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84" y="4108401"/>
                <a:ext cx="2266014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3" t="-71" r="28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707650" y="5283719"/>
            <a:ext cx="2515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Initial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random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4734" y="5283718"/>
            <a:ext cx="26709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After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training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</a:rPr>
              <a:t>Condense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17487" y="5283718"/>
            <a:ext cx="18934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Effective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：</a:t>
            </a:r>
            <a:endParaRPr lang="en-US" altLang="zh-CN" sz="2400" b="1" dirty="0">
              <a:solidFill>
                <a:schemeClr val="tx2"/>
              </a:solidFill>
              <a:latin typeface="+mn-ea"/>
            </a:endParaRPr>
          </a:p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Small net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4886597" y="4019550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544707" y="4012344"/>
            <a:ext cx="0" cy="10795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8D3DA7D-76A4-07D2-758F-DF775062AE6B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lang="en-US" altLang="zh-CN" dirty="0">
                <a:solidFill>
                  <a:srgbClr val="FFFFFF"/>
                </a:solidFill>
                <a:latin typeface="Book Antiqua"/>
                <a:ea typeface="黑体"/>
              </a:rPr>
              <a:t>;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Zhou, Zhou, Jin Luo, Zhang*, Xu*,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lang="en-US" altLang="zh-CN" dirty="0">
                <a:solidFill>
                  <a:srgbClr val="FFFFFF"/>
                </a:solidFill>
                <a:latin typeface="Book Antiqua"/>
                <a:ea typeface="黑体"/>
              </a:rPr>
              <a:t> 2022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 vs. large initialization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07552" y="851433"/>
                <a:ext cx="7802734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fName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52" y="851433"/>
                <a:ext cx="7802734" cy="1492396"/>
              </a:xfrm>
              <a:prstGeom prst="rect">
                <a:avLst/>
              </a:prstGeom>
              <a:blipFill rotWithShape="1">
                <a:blip r:embed="rId3"/>
                <a:stretch>
                  <a:fillRect l="-8" t="-36" r="6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0" y="6372136"/>
            <a:ext cx="1008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Tao Luo#, 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-Qin John Xu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 #, Zheng Ma, Yaoyu Zhang*,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Phase diagram for two-layer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ReLU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neural networks at infinite-width limit, Journal of Machine Learning Research (2021)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pic>
        <p:nvPicPr>
          <p:cNvPr id="11" name="图片 10" descr="A graph with red lines and blue stars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43" y="2346826"/>
            <a:ext cx="3904114" cy="2928085"/>
          </a:xfrm>
          <a:prstGeom prst="rect">
            <a:avLst/>
          </a:prstGeom>
        </p:spPr>
      </p:pic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26BC1D7-5758-6FC1-8E18-4F0D1BD20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7" y="2242613"/>
            <a:ext cx="4537362" cy="34030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3DF81A-3989-3192-3AF7-55D1C5BF21A0}"/>
              </a:ext>
            </a:extLst>
          </p:cNvPr>
          <p:cNvSpPr txBox="1"/>
          <p:nvPr/>
        </p:nvSpPr>
        <p:spPr>
          <a:xfrm>
            <a:off x="7607440" y="5451142"/>
            <a:ext cx="325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large initialization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5AA297-09F1-02DA-7678-08C45DA66883}"/>
              </a:ext>
            </a:extLst>
          </p:cNvPr>
          <p:cNvSpPr txBox="1"/>
          <p:nvPr/>
        </p:nvSpPr>
        <p:spPr>
          <a:xfrm>
            <a:off x="1652338" y="5451142"/>
            <a:ext cx="3259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small initialization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298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7F06C-68FE-5DDE-A893-67318E7DB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1F73A-EA95-67C6-69DB-324D9024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small? How large?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778BFD6-7079-BA6F-54DA-08C9A3A49D88}"/>
              </a:ext>
            </a:extLst>
          </p:cNvPr>
          <p:cNvSpPr/>
          <p:nvPr/>
        </p:nvSpPr>
        <p:spPr>
          <a:xfrm>
            <a:off x="828674" y="2505073"/>
            <a:ext cx="2505075" cy="1638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Deep Net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EE013E1-0F34-6896-51AF-F4CB32511A9D}"/>
                  </a:ext>
                </a:extLst>
              </p:cNvPr>
              <p:cNvSpPr txBox="1"/>
              <p:nvPr/>
            </p:nvSpPr>
            <p:spPr>
              <a:xfrm>
                <a:off x="-100013" y="4479803"/>
                <a:ext cx="62960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𝑚𝑎𝑔𝑖𝑐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#</m:t>
                        </m:r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EE013E1-0F34-6896-51AF-F4CB32511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013" y="4479803"/>
                <a:ext cx="6296025" cy="1200329"/>
              </a:xfrm>
              <a:prstGeom prst="rect">
                <a:avLst/>
              </a:prstGeom>
              <a:blipFill>
                <a:blip r:embed="rId2"/>
                <a:stretch>
                  <a:fillRect l="-97" b="-15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EF66D8-5659-0924-33AF-3AFD52EBAEFE}"/>
                  </a:ext>
                </a:extLst>
              </p:cNvPr>
              <p:cNvSpPr txBox="1"/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EF66D8-5659-0924-33AF-3AFD52EB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036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26F14-12A2-5641-1D54-D42FE973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DE3AB-0870-5271-EBC4-A1DF9D81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small? How large?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20F71A4-EC22-8E85-4911-F90143BCF6AE}"/>
              </a:ext>
            </a:extLst>
          </p:cNvPr>
          <p:cNvSpPr/>
          <p:nvPr/>
        </p:nvSpPr>
        <p:spPr>
          <a:xfrm>
            <a:off x="4819650" y="2771795"/>
            <a:ext cx="2000249" cy="10572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Smaller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4F28721-E62E-2CBD-1879-CB9CF17F9D36}"/>
                  </a:ext>
                </a:extLst>
              </p:cNvPr>
              <p:cNvSpPr txBox="1"/>
              <p:nvPr/>
            </p:nvSpPr>
            <p:spPr>
              <a:xfrm>
                <a:off x="2671761" y="4375028"/>
                <a:ext cx="62960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𝑚𝑎𝑔𝑖𝑐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#</m:t>
                        </m:r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4F28721-E62E-2CBD-1879-CB9CF17F9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761" y="4375028"/>
                <a:ext cx="6296025" cy="1200329"/>
              </a:xfrm>
              <a:prstGeom prst="rect">
                <a:avLst/>
              </a:prstGeom>
              <a:blipFill>
                <a:blip r:embed="rId2"/>
                <a:stretch>
                  <a:fillRect b="-15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6631375-A485-BBED-C6AE-7562B8C7DEAF}"/>
                  </a:ext>
                </a:extLst>
              </p:cNvPr>
              <p:cNvSpPr txBox="1"/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6631375-A485-BBED-C6AE-7562B8C7D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乘号 5">
            <a:extLst>
              <a:ext uri="{FF2B5EF4-FFF2-40B4-BE49-F238E27FC236}">
                <a16:creationId xmlns:a16="http://schemas.microsoft.com/office/drawing/2014/main" id="{6F684D31-2FA7-087F-2C3A-16423A79DDDE}"/>
              </a:ext>
            </a:extLst>
          </p:cNvPr>
          <p:cNvSpPr/>
          <p:nvPr/>
        </p:nvSpPr>
        <p:spPr>
          <a:xfrm>
            <a:off x="8391525" y="3368821"/>
            <a:ext cx="3543300" cy="329565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88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3B2E8-38D0-E529-E82D-3D39F662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8A4F4-45DB-4410-BECF-FD9F3F55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small? How large?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2ADEDD4-3333-B9B3-F5E4-2CFB28C94CDB}"/>
              </a:ext>
            </a:extLst>
          </p:cNvPr>
          <p:cNvSpPr/>
          <p:nvPr/>
        </p:nvSpPr>
        <p:spPr>
          <a:xfrm>
            <a:off x="3609975" y="2390774"/>
            <a:ext cx="4638675" cy="2044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Larger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AEB46A-51AF-7AF3-D203-E008D607792E}"/>
                  </a:ext>
                </a:extLst>
              </p:cNvPr>
              <p:cNvSpPr txBox="1"/>
              <p:nvPr/>
            </p:nvSpPr>
            <p:spPr>
              <a:xfrm>
                <a:off x="2671761" y="4375028"/>
                <a:ext cx="62960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𝑚𝑎𝑔𝑖𝑐</m:t>
                        </m:r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#</m:t>
                        </m:r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AEB46A-51AF-7AF3-D203-E008D6077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761" y="4375028"/>
                <a:ext cx="6296025" cy="1200329"/>
              </a:xfrm>
              <a:prstGeom prst="rect">
                <a:avLst/>
              </a:prstGeom>
              <a:blipFill>
                <a:blip r:embed="rId2"/>
                <a:stretch>
                  <a:fillRect b="-15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10452B3-CD75-03B5-F4ED-6AAF1EB1203C}"/>
                  </a:ext>
                </a:extLst>
              </p:cNvPr>
              <p:cNvSpPr txBox="1"/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10452B3-CD75-03B5-F4ED-6AAF1EB12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863516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乘号 5">
            <a:extLst>
              <a:ext uri="{FF2B5EF4-FFF2-40B4-BE49-F238E27FC236}">
                <a16:creationId xmlns:a16="http://schemas.microsoft.com/office/drawing/2014/main" id="{D448A034-932E-DB16-4252-B9854AA2F194}"/>
              </a:ext>
            </a:extLst>
          </p:cNvPr>
          <p:cNvSpPr/>
          <p:nvPr/>
        </p:nvSpPr>
        <p:spPr>
          <a:xfrm>
            <a:off x="8391524" y="2562225"/>
            <a:ext cx="3800475" cy="4102246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8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DEAA9-CE1F-2436-1402-2241D2B8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initialization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1FC5F97-EE49-9E16-20B3-72EC0947294C}"/>
                  </a:ext>
                </a:extLst>
              </p:cNvPr>
              <p:cNvSpPr txBox="1"/>
              <p:nvPr/>
            </p:nvSpPr>
            <p:spPr>
              <a:xfrm>
                <a:off x="1" y="3172868"/>
                <a:ext cx="12192000" cy="219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1FC5F97-EE49-9E16-20B3-72EC09472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172868"/>
                <a:ext cx="12192000" cy="2193421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0C24B55-75EA-A907-EF3C-B8A804B91071}"/>
                  </a:ext>
                </a:extLst>
              </p:cNvPr>
              <p:cNvSpPr txBox="1"/>
              <p:nvPr/>
            </p:nvSpPr>
            <p:spPr>
              <a:xfrm>
                <a:off x="2982686" y="1409911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0C24B55-75EA-A907-EF3C-B8A804B91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686" y="1409911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5DBEB63-0B9B-5054-E970-DA97B4932F60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lang="en-US" altLang="zh-CN" dirty="0">
                <a:solidFill>
                  <a:srgbClr val="FFFFFF"/>
                </a:solidFill>
                <a:latin typeface="Book Antiqua"/>
                <a:ea typeface="黑体"/>
              </a:rPr>
              <a:t>;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Zhou, Zhou, Jin Luo, Zhang*, Xu*,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lang="en-US" altLang="zh-CN" dirty="0">
                <a:solidFill>
                  <a:srgbClr val="FFFFFF"/>
                </a:solidFill>
                <a:latin typeface="Book Antiqua"/>
                <a:ea typeface="黑体"/>
              </a:rPr>
              <a:t> 2022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82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66BB3-23F9-BA4A-9340-13C4CC0DA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29929-2C25-42B3-E8C1-6C3B4571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initialization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615F323-CF40-7F24-845B-B22CA1D050C4}"/>
                  </a:ext>
                </a:extLst>
              </p:cNvPr>
              <p:cNvSpPr txBox="1"/>
              <p:nvPr/>
            </p:nvSpPr>
            <p:spPr>
              <a:xfrm>
                <a:off x="1" y="3172868"/>
                <a:ext cx="6095999" cy="219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615F323-CF40-7F24-845B-B22CA1D05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172868"/>
                <a:ext cx="6095999" cy="2193421"/>
              </a:xfrm>
              <a:prstGeom prst="rect">
                <a:avLst/>
              </a:prstGeom>
              <a:blipFill>
                <a:blip r:embed="rId2"/>
                <a:stretch>
                  <a:fillRect l="-30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21BF08-22C1-DAB5-2A90-EB51536595FA}"/>
                  </a:ext>
                </a:extLst>
              </p:cNvPr>
              <p:cNvSpPr txBox="1"/>
              <p:nvPr/>
            </p:nvSpPr>
            <p:spPr>
              <a:xfrm>
                <a:off x="2982686" y="1409911"/>
                <a:ext cx="6096000" cy="14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0C24B55-75EA-A907-EF3C-B8A804B91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686" y="1409911"/>
                <a:ext cx="6096000" cy="14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A776275-9DE4-8564-45C5-53B4AF66E786}"/>
              </a:ext>
            </a:extLst>
          </p:cNvPr>
          <p:cNvSpPr txBox="1"/>
          <p:nvPr/>
        </p:nvSpPr>
        <p:spPr>
          <a:xfrm>
            <a:off x="0" y="6425407"/>
            <a:ext cx="1035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Luo#, 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Xu#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 Ma, Zhang*, 2007.07497, JMLR</a:t>
            </a:r>
            <a:r>
              <a:rPr lang="en-US" altLang="zh-CN" dirty="0">
                <a:solidFill>
                  <a:srgbClr val="FFFFFF"/>
                </a:solidFill>
                <a:latin typeface="Book Antiqua"/>
                <a:ea typeface="黑体"/>
              </a:rPr>
              <a:t>;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Zhou, Zhou, Jin Luo, Zhang*, Xu*,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NeurIPS</a:t>
            </a:r>
            <a:r>
              <a:rPr lang="en-US" altLang="zh-CN" dirty="0">
                <a:solidFill>
                  <a:srgbClr val="FFFFFF"/>
                </a:solidFill>
                <a:latin typeface="Book Antiqua"/>
                <a:ea typeface="黑体"/>
              </a:rPr>
              <a:t> 2022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58144A-7B19-643C-E504-D368FD65E971}"/>
                  </a:ext>
                </a:extLst>
              </p:cNvPr>
              <p:cNvSpPr txBox="1"/>
              <p:nvPr/>
            </p:nvSpPr>
            <p:spPr>
              <a:xfrm>
                <a:off x="6343651" y="3057965"/>
                <a:ext cx="584834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dirty="0" err="1">
                    <a:solidFill>
                      <a:schemeClr val="tx2"/>
                    </a:solidFill>
                  </a:rPr>
                  <a:t>Thm</a:t>
                </a:r>
                <a:r>
                  <a:rPr lang="en-US" altLang="zh-CN" sz="3600" dirty="0">
                    <a:solidFill>
                      <a:schemeClr val="tx2"/>
                    </a:solidFill>
                  </a:rPr>
                  <a:t>: For different network sizes,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360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CN" sz="3600" dirty="0">
                    <a:solidFill>
                      <a:schemeClr val="tx2"/>
                    </a:solidFill>
                  </a:rPr>
                  <a:t>stays the same</a:t>
                </a:r>
              </a:p>
              <a:p>
                <a:pPr algn="ctr"/>
                <a:r>
                  <a:rPr lang="zh-CN" altLang="en-US" sz="360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CN" sz="3600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</a:p>
              <a:p>
                <a:pPr algn="ctr"/>
                <a:r>
                  <a:rPr lang="en-US" altLang="zh-CN" sz="3600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similar behavior</a:t>
                </a:r>
                <a:endParaRPr lang="en-US" altLang="zh-CN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58144A-7B19-643C-E504-D368FD65E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1" y="3057965"/>
                <a:ext cx="5848348" cy="2862322"/>
              </a:xfrm>
              <a:prstGeom prst="rect">
                <a:avLst/>
              </a:prstGeom>
              <a:blipFill>
                <a:blip r:embed="rId4"/>
                <a:stretch>
                  <a:fillRect l="-3233" t="-3412" r="-3024" b="-7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30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C163F-D953-3FD6-85FD-12572A9B5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BC747-707D-4C10-0243-207A3BC8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Condensation in Transformer!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F8C263-379D-ABCA-53F1-47B1022BA1AC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814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999729" y="1045849"/>
            <a:ext cx="4829665" cy="33349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70583" b="-17154"/>
          <a:stretch>
            <a:fillRect/>
          </a:stretch>
        </p:blipFill>
        <p:spPr>
          <a:xfrm>
            <a:off x="4854169" y="1538956"/>
            <a:ext cx="2455915" cy="4932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34233" r="34883" b="-17153"/>
          <a:stretch>
            <a:fillRect/>
          </a:stretch>
        </p:blipFill>
        <p:spPr>
          <a:xfrm>
            <a:off x="4854169" y="2032157"/>
            <a:ext cx="2578308" cy="4932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69964" t="2496" r="50" b="-17154"/>
          <a:stretch>
            <a:fillRect/>
          </a:stretch>
        </p:blipFill>
        <p:spPr>
          <a:xfrm>
            <a:off x="4891644" y="2525358"/>
            <a:ext cx="2503357" cy="482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140" y="2933379"/>
            <a:ext cx="4568841" cy="912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136" y="3875963"/>
            <a:ext cx="3229576" cy="4212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974" y="4531667"/>
            <a:ext cx="5660036" cy="4697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3984" y="5356538"/>
            <a:ext cx="5660036" cy="4273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39512B-B805-127F-BAA7-29436B4BB457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B1951E8-AD61-6303-D6AF-D4829D456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9"/>
          <a:stretch/>
        </p:blipFill>
        <p:spPr bwMode="auto">
          <a:xfrm>
            <a:off x="878115" y="1400629"/>
            <a:ext cx="1892029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1EAE5AD-F64E-CFAB-AF33-ECF02DC08F01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Memorization &amp; Reasoning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5E50A3-D7BD-5255-8316-EE0965EA5993}"/>
              </a:ext>
            </a:extLst>
          </p:cNvPr>
          <p:cNvSpPr txBox="1"/>
          <p:nvPr/>
        </p:nvSpPr>
        <p:spPr>
          <a:xfrm>
            <a:off x="7142444" y="938964"/>
            <a:ext cx="26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1221084-40AC-A306-D433-7340207F9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 bwMode="auto">
          <a:xfrm>
            <a:off x="6020838" y="4159933"/>
            <a:ext cx="5069461" cy="197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A7928EF-F230-E0C8-7381-7797886254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116"/>
          <a:stretch/>
        </p:blipFill>
        <p:spPr>
          <a:xfrm>
            <a:off x="6130398" y="1557651"/>
            <a:ext cx="4639544" cy="20590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CDE6D6-76DB-7638-5969-D5793E5408FD}"/>
              </a:ext>
            </a:extLst>
          </p:cNvPr>
          <p:cNvSpPr txBox="1"/>
          <p:nvPr/>
        </p:nvSpPr>
        <p:spPr>
          <a:xfrm>
            <a:off x="7185625" y="3751706"/>
            <a:ext cx="3029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Star catalog manuscript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6859D4-2FA1-D7A5-470C-D89DE5226165}"/>
              </a:ext>
            </a:extLst>
          </p:cNvPr>
          <p:cNvSpPr txBox="1"/>
          <p:nvPr/>
        </p:nvSpPr>
        <p:spPr>
          <a:xfrm>
            <a:off x="306438" y="3922012"/>
            <a:ext cx="3048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Tycho Brahe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1546-1601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Condensation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by column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" r="3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70583" b="-17154"/>
          <a:stretch>
            <a:fillRect/>
          </a:stretch>
        </p:blipFill>
        <p:spPr>
          <a:xfrm>
            <a:off x="350528" y="1245236"/>
            <a:ext cx="2455915" cy="49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-64453" y="2098771"/>
                <a:ext cx="5348642" cy="531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rPr>
                  <a:t>Cosine Similarity b/w Columns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p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453" y="2098771"/>
                <a:ext cx="5348642" cy="531620"/>
              </a:xfrm>
              <a:prstGeom prst="rect">
                <a:avLst/>
              </a:prstGeom>
              <a:blipFill rotWithShape="1">
                <a:blip r:embed="rId5"/>
                <a:stretch>
                  <a:fillRect l="6" t="-18" r="7" b="-3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337562" y="1418443"/>
            <a:ext cx="1422400" cy="73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4516363" y="1455140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4654988" y="1455140"/>
            <a:ext cx="1422400" cy="733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4798241" y="1455140"/>
            <a:ext cx="1422400" cy="73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4936657" y="1455140"/>
            <a:ext cx="1422400" cy="733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5075073" y="1455140"/>
            <a:ext cx="1422400" cy="73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5207901" y="1455140"/>
            <a:ext cx="1422400" cy="73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5346526" y="1455140"/>
            <a:ext cx="1422400" cy="733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 rot="5400000">
            <a:off x="5489779" y="1455140"/>
            <a:ext cx="1422400" cy="733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 rot="5400000">
            <a:off x="5628195" y="1455140"/>
            <a:ext cx="1422400" cy="7339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 rot="5400000">
            <a:off x="5766611" y="1455140"/>
            <a:ext cx="1422400" cy="733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771454" y="1092351"/>
                <a:ext cx="80264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454" y="1092351"/>
                <a:ext cx="802640" cy="392993"/>
              </a:xfrm>
              <a:prstGeom prst="rect">
                <a:avLst/>
              </a:prstGeom>
              <a:blipFill rotWithShape="1">
                <a:blip r:embed="rId6"/>
                <a:stretch>
                  <a:fillRect l="-24" t="-38" r="24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559810" y="1311753"/>
                <a:ext cx="80264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p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𝑸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810" y="1311753"/>
                <a:ext cx="802640" cy="380810"/>
              </a:xfrm>
              <a:prstGeom prst="rect">
                <a:avLst/>
              </a:prstGeom>
              <a:blipFill rotWithShape="1">
                <a:blip r:embed="rId7"/>
                <a:stretch>
                  <a:fillRect l="-32" t="-126" r="32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 rot="5400000">
            <a:off x="8044326" y="1378548"/>
            <a:ext cx="109155" cy="100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 rot="5400000">
            <a:off x="8182951" y="1378548"/>
            <a:ext cx="109155" cy="1004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 rot="5400000">
            <a:off x="8326204" y="1378548"/>
            <a:ext cx="109155" cy="100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 rot="5400000">
            <a:off x="8464620" y="1378548"/>
            <a:ext cx="109155" cy="100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 rot="5400000">
            <a:off x="8603036" y="1378548"/>
            <a:ext cx="109155" cy="100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8735864" y="1378548"/>
            <a:ext cx="109155" cy="1004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5400000">
            <a:off x="8874489" y="1378548"/>
            <a:ext cx="109155" cy="1004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9017742" y="1378548"/>
            <a:ext cx="109155" cy="10047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 rot="5400000">
            <a:off x="9156158" y="1378548"/>
            <a:ext cx="109155" cy="1004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 rot="5400000">
            <a:off x="9294574" y="1378548"/>
            <a:ext cx="109155" cy="10047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8" name="右箭头 37"/>
          <p:cNvSpPr/>
          <p:nvPr/>
        </p:nvSpPr>
        <p:spPr>
          <a:xfrm>
            <a:off x="7407752" y="1405327"/>
            <a:ext cx="466248" cy="4571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972422" y="986887"/>
                <a:ext cx="1535567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</m:e>
                      <m:sup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422" y="986887"/>
                <a:ext cx="1535567" cy="380810"/>
              </a:xfrm>
              <a:prstGeom prst="rect">
                <a:avLst/>
              </a:prstGeom>
              <a:blipFill rotWithShape="1">
                <a:blip r:embed="rId8"/>
                <a:stretch>
                  <a:fillRect l="-41" t="-25" r="9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645864" y="2117868"/>
            <a:ext cx="56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2"/>
                </a:solidFill>
              </a:rPr>
              <a:t>Each column is the weight of a neuron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439E8E-D7B2-D536-62B5-7F42C4A2F12F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32F712A-53C2-675E-D2E8-C302B12F19E1}"/>
              </a:ext>
            </a:extLst>
          </p:cNvPr>
          <p:cNvSpPr txBox="1">
            <a:spLocks/>
          </p:cNvSpPr>
          <p:nvPr/>
        </p:nvSpPr>
        <p:spPr>
          <a:xfrm>
            <a:off x="381242" y="3422089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dirty="0"/>
              <a:t>If all columns are the same, what then?</a:t>
            </a:r>
            <a:endParaRPr lang="zh-CN" alt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82F54BBA-A3BF-CD24-61DA-96BF7C97EB1E}"/>
              </a:ext>
            </a:extLst>
          </p:cNvPr>
          <p:cNvSpPr txBox="1">
            <a:spLocks/>
          </p:cNvSpPr>
          <p:nvPr/>
        </p:nvSpPr>
        <p:spPr>
          <a:xfrm>
            <a:off x="342968" y="4393456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dirty="0"/>
              <a:t>Few effective neurons!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0B30E5-9594-8241-6C17-862E80509B48}"/>
              </a:ext>
            </a:extLst>
          </p:cNvPr>
          <p:cNvSpPr/>
          <p:nvPr/>
        </p:nvSpPr>
        <p:spPr>
          <a:xfrm rot="5400000">
            <a:off x="-41123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18C501-1B83-5358-574B-4FBCCB058E0D}"/>
              </a:ext>
            </a:extLst>
          </p:cNvPr>
          <p:cNvSpPr/>
          <p:nvPr/>
        </p:nvSpPr>
        <p:spPr>
          <a:xfrm rot="5400000">
            <a:off x="97502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886F37-8350-83B9-E06B-FC15FDDCFE27}"/>
              </a:ext>
            </a:extLst>
          </p:cNvPr>
          <p:cNvSpPr/>
          <p:nvPr/>
        </p:nvSpPr>
        <p:spPr>
          <a:xfrm rot="5400000">
            <a:off x="240755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F61236-DF6D-E7B0-5A79-996BC4610E5A}"/>
              </a:ext>
            </a:extLst>
          </p:cNvPr>
          <p:cNvSpPr/>
          <p:nvPr/>
        </p:nvSpPr>
        <p:spPr>
          <a:xfrm rot="5400000">
            <a:off x="379171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0AE344-0E1B-E0FE-ADDE-E184B09341CC}"/>
              </a:ext>
            </a:extLst>
          </p:cNvPr>
          <p:cNvSpPr/>
          <p:nvPr/>
        </p:nvSpPr>
        <p:spPr>
          <a:xfrm rot="5400000">
            <a:off x="517587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B258728-25B8-6F40-3CB6-30593D8CE3DB}"/>
              </a:ext>
            </a:extLst>
          </p:cNvPr>
          <p:cNvSpPr/>
          <p:nvPr/>
        </p:nvSpPr>
        <p:spPr>
          <a:xfrm rot="5400000">
            <a:off x="650415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D9CF820-D5C9-B602-9AE8-A63FCD8430CA}"/>
              </a:ext>
            </a:extLst>
          </p:cNvPr>
          <p:cNvSpPr/>
          <p:nvPr/>
        </p:nvSpPr>
        <p:spPr>
          <a:xfrm rot="5400000">
            <a:off x="789040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59E0FB1-8F01-6397-7A0D-F65EBB1CF490}"/>
              </a:ext>
            </a:extLst>
          </p:cNvPr>
          <p:cNvSpPr/>
          <p:nvPr/>
        </p:nvSpPr>
        <p:spPr>
          <a:xfrm rot="5400000">
            <a:off x="932293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C7A4FD4-0D82-77B7-FB38-21EC5B82BB03}"/>
              </a:ext>
            </a:extLst>
          </p:cNvPr>
          <p:cNvSpPr/>
          <p:nvPr/>
        </p:nvSpPr>
        <p:spPr>
          <a:xfrm rot="5400000">
            <a:off x="1070709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EEA3B7A-656A-DC5D-72CF-94D5750B992E}"/>
              </a:ext>
            </a:extLst>
          </p:cNvPr>
          <p:cNvSpPr/>
          <p:nvPr/>
        </p:nvSpPr>
        <p:spPr>
          <a:xfrm rot="5400000">
            <a:off x="1209125" y="5118738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7" grpId="0"/>
      <p:bldP spid="19" grpId="0" animBg="1"/>
      <p:bldP spid="21" grpId="0" animBg="1"/>
      <p:bldP spid="23" grpId="0" animBg="1"/>
      <p:bldP spid="24" grpId="0" animBg="1"/>
      <p:bldP spid="28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64CE4-60F4-FBED-9A0C-851FD0F5B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605E690-ECD0-A7B7-99FD-7347ADCC2F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Condensation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 by column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" r="3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F5AC315-1F2E-E997-A3D4-09D92616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769" y="2975022"/>
            <a:ext cx="8183672" cy="32814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83FC68-AD2C-3A4A-A789-E8E33B3B3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583" b="-17154"/>
          <a:stretch>
            <a:fillRect/>
          </a:stretch>
        </p:blipFill>
        <p:spPr>
          <a:xfrm>
            <a:off x="350528" y="1245236"/>
            <a:ext cx="2455915" cy="49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BE7949-35A6-BE05-BFEF-584EE4722061}"/>
                  </a:ext>
                </a:extLst>
              </p:cNvPr>
              <p:cNvSpPr txBox="1"/>
              <p:nvPr/>
            </p:nvSpPr>
            <p:spPr>
              <a:xfrm>
                <a:off x="-64453" y="2098771"/>
                <a:ext cx="5348642" cy="531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rPr>
                  <a:t>Cosine Similarity b/w Columns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p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453" y="2098771"/>
                <a:ext cx="5348642" cy="531620"/>
              </a:xfrm>
              <a:prstGeom prst="rect">
                <a:avLst/>
              </a:prstGeom>
              <a:blipFill rotWithShape="1">
                <a:blip r:embed="rId5"/>
                <a:stretch>
                  <a:fillRect l="6" t="-18" r="7" b="-3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93C113FA-3B1F-2DC1-343B-6D86D90236E4}"/>
              </a:ext>
            </a:extLst>
          </p:cNvPr>
          <p:cNvSpPr/>
          <p:nvPr/>
        </p:nvSpPr>
        <p:spPr>
          <a:xfrm>
            <a:off x="3337562" y="1418443"/>
            <a:ext cx="1422400" cy="73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B2A476-9FD8-3C30-85BA-B2BC78C0C939}"/>
              </a:ext>
            </a:extLst>
          </p:cNvPr>
          <p:cNvSpPr/>
          <p:nvPr/>
        </p:nvSpPr>
        <p:spPr>
          <a:xfrm rot="5400000">
            <a:off x="4516363" y="1455140"/>
            <a:ext cx="1422400" cy="73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62A458-4200-95D8-10E0-F72251897E67}"/>
              </a:ext>
            </a:extLst>
          </p:cNvPr>
          <p:cNvSpPr/>
          <p:nvPr/>
        </p:nvSpPr>
        <p:spPr>
          <a:xfrm rot="5400000">
            <a:off x="4654988" y="1455140"/>
            <a:ext cx="1422400" cy="733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4711F8-2F78-ACE3-3FE8-05B436525C82}"/>
              </a:ext>
            </a:extLst>
          </p:cNvPr>
          <p:cNvSpPr/>
          <p:nvPr/>
        </p:nvSpPr>
        <p:spPr>
          <a:xfrm rot="5400000">
            <a:off x="4798241" y="1455140"/>
            <a:ext cx="1422400" cy="73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BF3752-56F6-8B25-D1B5-C2CD1E4E0AEF}"/>
              </a:ext>
            </a:extLst>
          </p:cNvPr>
          <p:cNvSpPr/>
          <p:nvPr/>
        </p:nvSpPr>
        <p:spPr>
          <a:xfrm rot="5400000">
            <a:off x="4936657" y="1455140"/>
            <a:ext cx="1422400" cy="733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5698E2-5731-8717-751E-9300C7BBF500}"/>
              </a:ext>
            </a:extLst>
          </p:cNvPr>
          <p:cNvSpPr/>
          <p:nvPr/>
        </p:nvSpPr>
        <p:spPr>
          <a:xfrm rot="5400000">
            <a:off x="5075073" y="1455140"/>
            <a:ext cx="1422400" cy="733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898D20-73D1-03ED-D504-32ED6A376C4E}"/>
              </a:ext>
            </a:extLst>
          </p:cNvPr>
          <p:cNvSpPr/>
          <p:nvPr/>
        </p:nvSpPr>
        <p:spPr>
          <a:xfrm rot="5400000">
            <a:off x="5207901" y="1455140"/>
            <a:ext cx="1422400" cy="73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29FCCB-173D-6F27-6F62-8B853A78A1A0}"/>
              </a:ext>
            </a:extLst>
          </p:cNvPr>
          <p:cNvSpPr/>
          <p:nvPr/>
        </p:nvSpPr>
        <p:spPr>
          <a:xfrm rot="5400000">
            <a:off x="5346526" y="1455140"/>
            <a:ext cx="1422400" cy="733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B9593A-7807-3799-AB25-4D3E07073524}"/>
              </a:ext>
            </a:extLst>
          </p:cNvPr>
          <p:cNvSpPr/>
          <p:nvPr/>
        </p:nvSpPr>
        <p:spPr>
          <a:xfrm rot="5400000">
            <a:off x="5489779" y="1455140"/>
            <a:ext cx="1422400" cy="733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0DDFBE-73CE-43B4-3E7B-DD1E3AD1F16F}"/>
              </a:ext>
            </a:extLst>
          </p:cNvPr>
          <p:cNvSpPr/>
          <p:nvPr/>
        </p:nvSpPr>
        <p:spPr>
          <a:xfrm rot="5400000">
            <a:off x="5628195" y="1455140"/>
            <a:ext cx="1422400" cy="7339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7E924B-6E40-0043-A8C6-42F2A794636D}"/>
              </a:ext>
            </a:extLst>
          </p:cNvPr>
          <p:cNvSpPr/>
          <p:nvPr/>
        </p:nvSpPr>
        <p:spPr>
          <a:xfrm rot="5400000">
            <a:off x="5766611" y="1455140"/>
            <a:ext cx="1422400" cy="7339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0F72319-6522-283E-7BA3-64A7B1F70A07}"/>
                  </a:ext>
                </a:extLst>
              </p:cNvPr>
              <p:cNvSpPr txBox="1"/>
              <p:nvPr/>
            </p:nvSpPr>
            <p:spPr>
              <a:xfrm>
                <a:off x="3771454" y="1092351"/>
                <a:ext cx="80264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  <m:sup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454" y="1092351"/>
                <a:ext cx="802640" cy="392993"/>
              </a:xfrm>
              <a:prstGeom prst="rect">
                <a:avLst/>
              </a:prstGeom>
              <a:blipFill rotWithShape="1">
                <a:blip r:embed="rId6"/>
                <a:stretch>
                  <a:fillRect l="-24" t="-38" r="24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B580C36-512D-FA30-F394-FF4F58E81345}"/>
                  </a:ext>
                </a:extLst>
              </p:cNvPr>
              <p:cNvSpPr txBox="1"/>
              <p:nvPr/>
            </p:nvSpPr>
            <p:spPr>
              <a:xfrm>
                <a:off x="6559810" y="1311753"/>
                <a:ext cx="80264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p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𝑸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1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6161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810" y="1311753"/>
                <a:ext cx="802640" cy="380810"/>
              </a:xfrm>
              <a:prstGeom prst="rect">
                <a:avLst/>
              </a:prstGeom>
              <a:blipFill rotWithShape="1">
                <a:blip r:embed="rId7"/>
                <a:stretch>
                  <a:fillRect l="-32" t="-126" r="32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E06D05F9-6D1E-B3D8-4790-B102DC506AD6}"/>
              </a:ext>
            </a:extLst>
          </p:cNvPr>
          <p:cNvSpPr/>
          <p:nvPr/>
        </p:nvSpPr>
        <p:spPr>
          <a:xfrm rot="5400000">
            <a:off x="8044326" y="1378548"/>
            <a:ext cx="109155" cy="100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5F9C29-12D5-3A91-F1FD-39276CDED209}"/>
              </a:ext>
            </a:extLst>
          </p:cNvPr>
          <p:cNvSpPr/>
          <p:nvPr/>
        </p:nvSpPr>
        <p:spPr>
          <a:xfrm rot="5400000">
            <a:off x="8182951" y="1378548"/>
            <a:ext cx="109155" cy="1004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8F7EE8E-80FB-40AF-2A94-16363C8CA030}"/>
              </a:ext>
            </a:extLst>
          </p:cNvPr>
          <p:cNvSpPr/>
          <p:nvPr/>
        </p:nvSpPr>
        <p:spPr>
          <a:xfrm rot="5400000">
            <a:off x="8326204" y="1378548"/>
            <a:ext cx="109155" cy="100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CE23C86-DD32-5001-0B36-FE88A547B10E}"/>
              </a:ext>
            </a:extLst>
          </p:cNvPr>
          <p:cNvSpPr/>
          <p:nvPr/>
        </p:nvSpPr>
        <p:spPr>
          <a:xfrm rot="5400000">
            <a:off x="8464620" y="1378548"/>
            <a:ext cx="109155" cy="100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BA36CB5-9C8C-DCD8-F122-DFA5C209B8C0}"/>
              </a:ext>
            </a:extLst>
          </p:cNvPr>
          <p:cNvSpPr/>
          <p:nvPr/>
        </p:nvSpPr>
        <p:spPr>
          <a:xfrm rot="5400000">
            <a:off x="8603036" y="1378548"/>
            <a:ext cx="109155" cy="100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2FA42A1-FBB7-8676-B628-510F4FA2E293}"/>
              </a:ext>
            </a:extLst>
          </p:cNvPr>
          <p:cNvSpPr/>
          <p:nvPr/>
        </p:nvSpPr>
        <p:spPr>
          <a:xfrm rot="5400000">
            <a:off x="8735864" y="1378548"/>
            <a:ext cx="109155" cy="1004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B48C08-C058-68BF-4CEE-DFAF912418A0}"/>
              </a:ext>
            </a:extLst>
          </p:cNvPr>
          <p:cNvSpPr/>
          <p:nvPr/>
        </p:nvSpPr>
        <p:spPr>
          <a:xfrm rot="5400000">
            <a:off x="8874489" y="1378548"/>
            <a:ext cx="109155" cy="1004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5284DA1-3A27-5956-2E82-318D99494A9B}"/>
              </a:ext>
            </a:extLst>
          </p:cNvPr>
          <p:cNvSpPr/>
          <p:nvPr/>
        </p:nvSpPr>
        <p:spPr>
          <a:xfrm rot="5400000">
            <a:off x="9017742" y="1378548"/>
            <a:ext cx="109155" cy="10047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4E92DEB-5103-12E3-F393-83D2C9B9BBA2}"/>
              </a:ext>
            </a:extLst>
          </p:cNvPr>
          <p:cNvSpPr/>
          <p:nvPr/>
        </p:nvSpPr>
        <p:spPr>
          <a:xfrm rot="5400000">
            <a:off x="9156158" y="1378548"/>
            <a:ext cx="109155" cy="1004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17591BE-5B51-9330-B18B-4492AE68344F}"/>
              </a:ext>
            </a:extLst>
          </p:cNvPr>
          <p:cNvSpPr/>
          <p:nvPr/>
        </p:nvSpPr>
        <p:spPr>
          <a:xfrm rot="5400000">
            <a:off x="9294574" y="1378548"/>
            <a:ext cx="109155" cy="10047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8" name="右箭头 37">
            <a:extLst>
              <a:ext uri="{FF2B5EF4-FFF2-40B4-BE49-F238E27FC236}">
                <a16:creationId xmlns:a16="http://schemas.microsoft.com/office/drawing/2014/main" id="{805B1392-DCBC-AF24-1CBA-E5CDCB213D63}"/>
              </a:ext>
            </a:extLst>
          </p:cNvPr>
          <p:cNvSpPr/>
          <p:nvPr/>
        </p:nvSpPr>
        <p:spPr>
          <a:xfrm>
            <a:off x="7407752" y="1405327"/>
            <a:ext cx="466248" cy="4571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839B1B1-9558-2AF5-0518-B7C3EA0BF1E8}"/>
                  </a:ext>
                </a:extLst>
              </p:cNvPr>
              <p:cNvSpPr txBox="1"/>
              <p:nvPr/>
            </p:nvSpPr>
            <p:spPr>
              <a:xfrm>
                <a:off x="7972422" y="986887"/>
                <a:ext cx="1535567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61616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</m:e>
                      <m:sup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1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6161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422" y="986887"/>
                <a:ext cx="1535567" cy="380810"/>
              </a:xfrm>
              <a:prstGeom prst="rect">
                <a:avLst/>
              </a:prstGeom>
              <a:blipFill rotWithShape="1">
                <a:blip r:embed="rId8"/>
                <a:stretch>
                  <a:fillRect l="-41" t="-25" r="9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B23424ED-369B-9F7E-7530-34237DD690F3}"/>
              </a:ext>
            </a:extLst>
          </p:cNvPr>
          <p:cNvSpPr txBox="1"/>
          <p:nvPr/>
        </p:nvSpPr>
        <p:spPr>
          <a:xfrm>
            <a:off x="2227557" y="2563371"/>
            <a:ext cx="3175328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Small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ini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: clear condensation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83C06AA-3918-6A02-568A-13477B8FD64F}"/>
              </a:ext>
            </a:extLst>
          </p:cNvPr>
          <p:cNvSpPr txBox="1"/>
          <p:nvPr/>
        </p:nvSpPr>
        <p:spPr>
          <a:xfrm>
            <a:off x="6275608" y="2553373"/>
            <a:ext cx="2815731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Large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ini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: no condensation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69802-162E-09B1-B923-CA255B509220}"/>
              </a:ext>
            </a:extLst>
          </p:cNvPr>
          <p:cNvSpPr txBox="1"/>
          <p:nvPr/>
        </p:nvSpPr>
        <p:spPr>
          <a:xfrm>
            <a:off x="6645864" y="2117868"/>
            <a:ext cx="56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2"/>
                </a:solidFill>
              </a:rPr>
              <a:t>Each column is the weight of a neuron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7B12A8-4DF8-EFDB-3C62-C6B3AB383AAF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37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FFD2D-242F-9D50-2149-4EE0DE98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07B61-FE13-BFDC-CEA8-67327C123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6C18E0-F21E-5532-972C-626639B99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1925" b="4564"/>
          <a:stretch/>
        </p:blipFill>
        <p:spPr>
          <a:xfrm>
            <a:off x="3083441" y="207334"/>
            <a:ext cx="6321057" cy="61015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9F8921-0D57-6005-5A43-2E658D9DAEA4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10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667" y="2251719"/>
            <a:ext cx="7264835" cy="3286695"/>
          </a:xfrm>
        </p:spPr>
      </p:pic>
      <p:sp>
        <p:nvSpPr>
          <p:cNvPr id="6" name="文本框 5"/>
          <p:cNvSpPr txBox="1"/>
          <p:nvPr/>
        </p:nvSpPr>
        <p:spPr>
          <a:xfrm>
            <a:off x="4876675" y="1912017"/>
            <a:ext cx="3175328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Small 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ini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: clear structure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93204" y="1912018"/>
            <a:ext cx="2815731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Large 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ini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: no structure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Structural Features of the Word Embedding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370756" y="1101680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/>
              <a:t>T-SNE 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0" y="2550426"/>
                <a:ext cx="4003040" cy="1757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+5, 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 =1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 =2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−2, 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 =3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−8, 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 =4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0426"/>
                <a:ext cx="4003040" cy="1757148"/>
              </a:xfrm>
              <a:prstGeom prst="rect">
                <a:avLst/>
              </a:prstGeom>
              <a:blipFill rotWithShape="1">
                <a:blip r:embed="rId3"/>
                <a:stretch>
                  <a:fillRect t="-15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E1A5E5C-49EB-C29F-B00A-DB83229CEE37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1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Mechanisms underlying initialization effect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24968" y="1508033"/>
            <a:ext cx="191879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Small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82088" y="1487593"/>
            <a:ext cx="1637455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95368" y="1204076"/>
            <a:ext cx="2436952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Low complexity as possible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16827" y="1204076"/>
            <a:ext cx="1943704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Only learn 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four anchor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2045304" y="1767721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4158583" y="1770925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6888480" y="1774967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8438" y="3041733"/>
            <a:ext cx="1886866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Large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42189" y="2758096"/>
            <a:ext cx="163745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Vey slight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74687" y="2762269"/>
            <a:ext cx="225503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Large 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complexity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444862" y="2796868"/>
            <a:ext cx="2659739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Easily fit ten 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sym. maps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045304" y="3358926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4140799" y="3352252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5" name="右箭头 44"/>
          <p:cNvSpPr/>
          <p:nvPr/>
        </p:nvSpPr>
        <p:spPr>
          <a:xfrm>
            <a:off x="6888480" y="3361039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53" name="右箭头 52"/>
          <p:cNvSpPr/>
          <p:nvPr/>
        </p:nvSpPr>
        <p:spPr>
          <a:xfrm>
            <a:off x="9305112" y="1767721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137982" y="1205008"/>
            <a:ext cx="2054017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Generalize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on inference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5" name="右箭头 54"/>
          <p:cNvSpPr/>
          <p:nvPr/>
        </p:nvSpPr>
        <p:spPr>
          <a:xfrm>
            <a:off x="9318168" y="3316315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104601" y="2796868"/>
            <a:ext cx="2054017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Generalize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on sym. map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6305" y="4461671"/>
            <a:ext cx="1886866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Very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Large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550201" y="4461671"/>
            <a:ext cx="163745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No 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705394" y="4378174"/>
            <a:ext cx="225503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Very large 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complexity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449931" y="4461671"/>
            <a:ext cx="2659739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Easily all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fit maps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1" name="右箭头 60"/>
          <p:cNvSpPr/>
          <p:nvPr/>
        </p:nvSpPr>
        <p:spPr>
          <a:xfrm>
            <a:off x="2042408" y="5008588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62" name="右箭头 61"/>
          <p:cNvSpPr/>
          <p:nvPr/>
        </p:nvSpPr>
        <p:spPr>
          <a:xfrm>
            <a:off x="4137903" y="5001914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63" name="右箭头 62"/>
          <p:cNvSpPr/>
          <p:nvPr/>
        </p:nvSpPr>
        <p:spPr>
          <a:xfrm>
            <a:off x="6885584" y="5010701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64" name="右箭头 63"/>
          <p:cNvSpPr/>
          <p:nvPr/>
        </p:nvSpPr>
        <p:spPr>
          <a:xfrm>
            <a:off x="9315272" y="4965977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137233" y="4467142"/>
            <a:ext cx="2054017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No Generalize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F335E1-20B5-0A3A-4CEA-1A8F46C34041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6" grpId="0"/>
      <p:bldP spid="17" grpId="0" animBg="1"/>
      <p:bldP spid="19" grpId="0" animBg="1"/>
      <p:bldP spid="21" grpId="0" animBg="1"/>
      <p:bldP spid="24" grpId="0"/>
      <p:bldP spid="28" grpId="0"/>
      <p:bldP spid="42" grpId="0"/>
      <p:bldP spid="43" grpId="0" animBg="1"/>
      <p:bldP spid="44" grpId="0" animBg="1"/>
      <p:bldP spid="45" grpId="0" animBg="1"/>
      <p:bldP spid="53" grpId="0" animBg="1"/>
      <p:bldP spid="54" grpId="0"/>
      <p:bldP spid="55" grpId="0" animBg="1"/>
      <p:bldP spid="56" grpId="0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BC3F-0DE9-9D77-35BA-C4970E732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27DAE-2F24-B565-17F5-8BE8A4A9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Does the net learn each anchor mapping?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66F2BF-36F9-5A16-E1B2-5C86127DB184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775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25DB6-37BD-58D6-C8C5-1D5341F0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A5DAA-5B95-C932-AE5B-26F15D7E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Remove one anchor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10A0E28-BD9C-EF5A-C3E2-7A74A35C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97" y="1143547"/>
            <a:ext cx="6813203" cy="480966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0284B73-3938-55FD-AED6-99703A201578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389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3D26E-75E2-5F11-0A8D-B879472B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15FB2-E012-7AF3-1CE3-D5ADBE9F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Remove one anchor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E95116-7A57-3E4D-302B-6E798E37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073"/>
            <a:ext cx="12192000" cy="48346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E32F77-B653-808B-8084-D2A44EB0113A}"/>
              </a:ext>
            </a:extLst>
          </p:cNvPr>
          <p:cNvSpPr txBox="1"/>
          <p:nvPr/>
        </p:nvSpPr>
        <p:spPr>
          <a:xfrm>
            <a:off x="224968" y="825214"/>
            <a:ext cx="1166223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Use one representation for one result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EDC076-B0D7-0CB4-48EA-9234E6B9D302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990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Prediction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24968" y="825214"/>
            <a:ext cx="1166223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inferential complexity (IC): #(non-inferential group) keeping symmetry 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00" y="1433602"/>
            <a:ext cx="10488600" cy="478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1600" y="2042160"/>
                <a:ext cx="120904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;1,1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;1,2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;2,1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;1,3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;3,1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;1,4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;4,1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;2,2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;2,3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;3,2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;2,4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;4,2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;3,3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;3,4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;4,3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kumimoji="1" lang="en-US" altLang="zh-CN" sz="20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;4,4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;4,4</m:t>
                        </m:r>
                      </m:e>
                    </m:d>
                    <m:r>
                      <a:rPr kumimoji="1" lang="en-US" altLang="zh-CN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2042160"/>
                <a:ext cx="12090400" cy="1323439"/>
              </a:xfrm>
              <a:prstGeom prst="rect">
                <a:avLst/>
              </a:prstGeom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24968" y="1512422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/>
              <a:t>EX:</a:t>
            </a:r>
            <a:endParaRPr kumimoji="1"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2BCA33-2604-CD5E-69D2-851C37F908B3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Prediction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24968" y="825214"/>
            <a:ext cx="1166223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inferential complexity (IC): #(non-inferential group) keeping symmetry 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00" y="1433602"/>
            <a:ext cx="10488600" cy="478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1600" y="2042160"/>
                <a:ext cx="120904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;1,1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kumimoji="1" lang="en-US" altLang="zh-CN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;1,2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;2,1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;1,3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;3,1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;1,4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;4,1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;2,2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;2,3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;3,2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;2,4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;4,2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;3,3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;3,4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;4,3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kumimoji="1" lang="en-US" altLang="zh-CN" sz="20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;4,4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;4,4</m:t>
                        </m:r>
                      </m:e>
                    </m:d>
                    <m:r>
                      <a:rPr kumimoji="1"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kumimoji="1" lang="en-US" altLang="zh-CN" sz="20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2042160"/>
                <a:ext cx="12090400" cy="1323439"/>
              </a:xfrm>
              <a:prstGeom prst="rect">
                <a:avLst/>
              </a:prstGeom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24968" y="1512422"/>
            <a:ext cx="67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/>
              <a:t>EX:</a:t>
            </a:r>
            <a:endParaRPr kumimoji="1"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9916048" y="248198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/>
              <a:t>IC=3</a:t>
            </a:r>
            <a:endParaRPr kumimoji="1"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400" y="3538369"/>
            <a:ext cx="191879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Small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09520" y="3517929"/>
            <a:ext cx="1637455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22800" y="3234412"/>
            <a:ext cx="2436952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Low complexity as possible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44259" y="3234412"/>
            <a:ext cx="1943704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Larger IC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More steps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1972736" y="3798057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4086015" y="3801261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6815912" y="3805303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1820" y="4854839"/>
            <a:ext cx="1886866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Large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75571" y="4571202"/>
            <a:ext cx="163745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Vey slight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08069" y="4575375"/>
            <a:ext cx="225503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Large 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complexity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478244" y="4609974"/>
            <a:ext cx="2659739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ten sym. maps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for any IC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2078686" y="5172032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4174181" y="5165358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6921862" y="5174145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9576530" y="5165358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137983" y="4609974"/>
            <a:ext cx="2054017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Similar steps for any IC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5A3D24-9CCC-0267-EED6-37C252C87630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8" grpId="0" animBg="1"/>
      <p:bldP spid="20" grpId="0" animBg="1"/>
      <p:bldP spid="26" grpId="0"/>
      <p:bldP spid="27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0940-0816-C63F-571E-1C4C46B87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D3BBB62-31D1-30AA-9D20-C6DFFF3B2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9"/>
          <a:stretch/>
        </p:blipFill>
        <p:spPr bwMode="auto">
          <a:xfrm>
            <a:off x="878115" y="1400629"/>
            <a:ext cx="1892029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DB91CBE-500A-C236-8FBE-3AA44027315C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Memorization &amp; Reasoning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D8EC2D-9429-13B1-C483-DFED0FBD5F41}"/>
              </a:ext>
            </a:extLst>
          </p:cNvPr>
          <p:cNvSpPr txBox="1"/>
          <p:nvPr/>
        </p:nvSpPr>
        <p:spPr>
          <a:xfrm>
            <a:off x="618354" y="814705"/>
            <a:ext cx="26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27C353-227B-47ED-7193-B02DC2E6F5F6}"/>
              </a:ext>
            </a:extLst>
          </p:cNvPr>
          <p:cNvSpPr txBox="1"/>
          <p:nvPr/>
        </p:nvSpPr>
        <p:spPr>
          <a:xfrm>
            <a:off x="306438" y="3922012"/>
            <a:ext cx="3048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Tycho Brahe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1546-1601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04892-3913-9B64-1F6E-9CF0C2A16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"/>
          <a:stretch/>
        </p:blipFill>
        <p:spPr bwMode="auto">
          <a:xfrm>
            <a:off x="3708915" y="1405416"/>
            <a:ext cx="1893600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3AFE22-BB10-CD56-EF7A-8A41E7923E59}"/>
              </a:ext>
            </a:extLst>
          </p:cNvPr>
          <p:cNvSpPr txBox="1"/>
          <p:nvPr/>
        </p:nvSpPr>
        <p:spPr>
          <a:xfrm>
            <a:off x="3566885" y="828534"/>
            <a:ext cx="226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9BDA02-DBBC-6C9A-3A43-7382D4814F49}"/>
              </a:ext>
            </a:extLst>
          </p:cNvPr>
          <p:cNvSpPr txBox="1"/>
          <p:nvPr/>
        </p:nvSpPr>
        <p:spPr>
          <a:xfrm>
            <a:off x="3657073" y="3922012"/>
            <a:ext cx="1997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Johannes Kepler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1572-1630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Picture 4" descr="开普勒三定律 - isMethod - 博客园">
            <a:extLst>
              <a:ext uri="{FF2B5EF4-FFF2-40B4-BE49-F238E27FC236}">
                <a16:creationId xmlns:a16="http://schemas.microsoft.com/office/drawing/2014/main" id="{DCE25A0E-73B4-028A-633F-0E3EB33E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16" y="2882852"/>
            <a:ext cx="4086974" cy="272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5361A5-86A8-EC48-E8F6-C68BE916D38A}"/>
              </a:ext>
            </a:extLst>
          </p:cNvPr>
          <p:cNvSpPr txBox="1"/>
          <p:nvPr/>
        </p:nvSpPr>
        <p:spPr>
          <a:xfrm>
            <a:off x="8002807" y="2211009"/>
            <a:ext cx="2165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Kepler's Laws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9491706-BF34-B694-CA96-CE4BA33E55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0116"/>
          <a:stretch/>
        </p:blipFill>
        <p:spPr>
          <a:xfrm>
            <a:off x="874035" y="4394684"/>
            <a:ext cx="1880502" cy="767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E754D60-7A37-2057-3C51-FC97E9F66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 bwMode="auto">
          <a:xfrm>
            <a:off x="430188" y="5242278"/>
            <a:ext cx="2633052" cy="102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8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Prediction verified!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09055" y="5710004"/>
            <a:ext cx="191879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Small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96071" y="5676287"/>
            <a:ext cx="1886866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Large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719" y="953019"/>
            <a:ext cx="1918792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Small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45839" y="932579"/>
            <a:ext cx="1637455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59119" y="649062"/>
            <a:ext cx="2436952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Low complexity as possible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80578" y="649062"/>
            <a:ext cx="1943704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Larger IC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latin typeface="Calibri" panose="020F0502020204030204"/>
                <a:ea typeface="微软雅黑" panose="020B0503020204020204" pitchFamily="34" charset="-122"/>
              </a:rPr>
              <a:t>More steps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1909055" y="1212707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4022334" y="1215911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6752231" y="1219953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077" y="1979056"/>
            <a:ext cx="1886866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Large initial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46828" y="1695419"/>
            <a:ext cx="163745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Vey slight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condense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79326" y="1699592"/>
            <a:ext cx="2255035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Large 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complexity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49501" y="1734191"/>
            <a:ext cx="2659739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ten sym. maps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for any IC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1949943" y="2296249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4045438" y="2289575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793119" y="2298362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9452858" y="2301406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009240" y="1734191"/>
            <a:ext cx="2054017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Similar steps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for any IC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3" y="2762447"/>
            <a:ext cx="11741865" cy="30617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B9E13E-0C0A-614B-78BE-983D2CBA49EC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Complexity restriction is the key!</a:t>
            </a: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 of weight decay and </a:t>
            </a:r>
            <a:r>
              <a:rPr lang="en-US" altLang="zh-CN" dirty="0" err="1"/>
              <a:t>lr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2574" y="1900844"/>
            <a:ext cx="5426851" cy="4232604"/>
          </a:xfrm>
        </p:spPr>
      </p:pic>
      <p:sp>
        <p:nvSpPr>
          <p:cNvPr id="6" name="文本框 5"/>
          <p:cNvSpPr txBox="1"/>
          <p:nvPr/>
        </p:nvSpPr>
        <p:spPr>
          <a:xfrm>
            <a:off x="667905" y="1338513"/>
            <a:ext cx="583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Large wd + large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lr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within a certain range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)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7" name="右箭头 21"/>
          <p:cNvSpPr/>
          <p:nvPr/>
        </p:nvSpPr>
        <p:spPr>
          <a:xfrm>
            <a:off x="6409407" y="1569238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46191" y="1384126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Condense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9" name="右箭头 21"/>
          <p:cNvSpPr/>
          <p:nvPr/>
        </p:nvSpPr>
        <p:spPr>
          <a:xfrm>
            <a:off x="8488601" y="1569238"/>
            <a:ext cx="536784" cy="91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11721" y="1384126"/>
            <a:ext cx="279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 Antiqua" panose="02040602050305030304"/>
                <a:ea typeface="黑体" panose="02010609060101010101" charset="-122"/>
                <a:cs typeface="+mn-cs"/>
              </a:rPr>
              <a:t>Inferential solution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34FFC8-B99F-B147-7C2A-4D4213870B9E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099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Verification in more experiments!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550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Diffusion 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E5F413-85B3-CDE5-E0FC-729123CC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217"/>
          <a:stretch/>
        </p:blipFill>
        <p:spPr>
          <a:xfrm>
            <a:off x="131610" y="1051442"/>
            <a:ext cx="3314118" cy="47551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330B0E-CDB0-DD47-50AC-DE6FBB60595B}"/>
              </a:ext>
            </a:extLst>
          </p:cNvPr>
          <p:cNvSpPr txBox="1"/>
          <p:nvPr/>
        </p:nvSpPr>
        <p:spPr>
          <a:xfrm>
            <a:off x="5761464" y="958893"/>
            <a:ext cx="38954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effectLst/>
                <a:latin typeface="Helvetica" pitchFamily="2" charset="0"/>
              </a:rPr>
              <a:t> failure mode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E6DD0C-D6DB-2D99-B9F1-F25CB70E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6" b="46214"/>
          <a:stretch/>
        </p:blipFill>
        <p:spPr>
          <a:xfrm>
            <a:off x="4341972" y="1984916"/>
            <a:ext cx="2377395" cy="2442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5AB741-CB59-5F57-9EFE-073A4A0F7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70"/>
          <a:stretch/>
        </p:blipFill>
        <p:spPr>
          <a:xfrm>
            <a:off x="8386148" y="1984916"/>
            <a:ext cx="2377395" cy="24421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E791AD-9780-5B8E-C2AB-4A8B4F622A07}"/>
              </a:ext>
            </a:extLst>
          </p:cNvPr>
          <p:cNvSpPr txBox="1"/>
          <p:nvPr/>
        </p:nvSpPr>
        <p:spPr>
          <a:xfrm>
            <a:off x="4917351" y="4570535"/>
            <a:ext cx="12266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effectLst/>
                <a:latin typeface="Helvetica" pitchFamily="2" charset="0"/>
              </a:rPr>
              <a:t>011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44F483-2FD4-B338-880F-6E3EA78FCD43}"/>
              </a:ext>
            </a:extLst>
          </p:cNvPr>
          <p:cNvSpPr txBox="1"/>
          <p:nvPr/>
        </p:nvSpPr>
        <p:spPr>
          <a:xfrm>
            <a:off x="9043639" y="4427033"/>
            <a:ext cx="12266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effectLst/>
                <a:latin typeface="Helvetica" pitchFamily="2" charset="0"/>
              </a:rPr>
              <a:t>010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597E15-026B-C3EE-A10D-5E7C9479B55B}"/>
              </a:ext>
            </a:extLst>
          </p:cNvPr>
          <p:cNvSpPr txBox="1"/>
          <p:nvPr/>
        </p:nvSpPr>
        <p:spPr>
          <a:xfrm>
            <a:off x="7090410" y="5806557"/>
            <a:ext cx="389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 Okawa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2024, </a:t>
            </a:r>
            <a:r>
              <a:rPr lang="en-US" altLang="zh-CN" dirty="0" err="1">
                <a:effectLst/>
                <a:latin typeface="Helvetica" pitchFamily="2" charset="0"/>
              </a:rPr>
              <a:t>NeurIPS</a:t>
            </a:r>
            <a:r>
              <a:rPr lang="en-US" altLang="zh-CN" dirty="0">
                <a:effectLst/>
                <a:latin typeface="Helvetica" pitchFamily="2" charset="0"/>
              </a:rPr>
              <a:t> 2024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6FFB3E-D7E5-F10F-8AFE-587613FFBD46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9655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Diffusion 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E5F413-85B3-CDE5-E0FC-729123CC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9" y="1051442"/>
            <a:ext cx="11928781" cy="47551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47107F-490D-53AA-F3E5-C5F2673A7CAA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Complexity Control Facilitates Reasoning-Based Compositional Generalization in Transformers,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187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realistic compositional dataset</a:t>
            </a:r>
            <a:endParaRPr lang="zh-CN" altLang="en-US" dirty="0"/>
          </a:p>
        </p:txBody>
      </p:sp>
      <p:pic>
        <p:nvPicPr>
          <p:cNvPr id="4" name="图片 3" descr="SCAN+COGS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35" y="3050540"/>
            <a:ext cx="10921365" cy="30841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70355" y="930275"/>
            <a:ext cx="104013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SCAN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   IN: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33984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turn right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after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jump twice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OUT: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I_JUMP I_JUMP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33984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I_TURN_RIGHT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COGS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   IN: A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cake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33984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rolled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. OUT: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cake ( x _ 1 )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AND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33984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roll . theme ( x _ 2 , x _ 1 )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70355" y="1945005"/>
            <a:ext cx="90150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I.D: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Generalization of 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ifferent combinations of primitives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O.O.D: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Generalization of specific primitives to unseen sentence patterns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C9D6BF-F59F-8017-BF86-8C81C876BECC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976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SlimPajama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2550" y="806440"/>
            <a:ext cx="12109450" cy="977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Different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 initialization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GPT-2 Medium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  <a:sym typeface="+mn-ea"/>
              </a:rPr>
              <a:t>+ 33B GitHub section (&amp;22B Wikipedia section) of SlimPajama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Cambria Math" panose="02040503050406030204" pitchFamily="18" charset="0"/>
              <a:ea typeface="黑体"/>
              <a:cs typeface="Cambria Math" panose="020405030504060302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379470" y="1921520"/>
            <a:ext cx="5180330" cy="4276090"/>
            <a:chOff x="5512" y="3611"/>
            <a:chExt cx="6683" cy="6103"/>
          </a:xfrm>
        </p:grpSpPr>
        <p:sp>
          <p:nvSpPr>
            <p:cNvPr id="5" name="矩形 4"/>
            <p:cNvSpPr/>
            <p:nvPr/>
          </p:nvSpPr>
          <p:spPr>
            <a:xfrm>
              <a:off x="5512" y="3875"/>
              <a:ext cx="1462" cy="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rcRect t="1269"/>
            <a:stretch>
              <a:fillRect/>
            </a:stretch>
          </p:blipFill>
          <p:spPr>
            <a:xfrm>
              <a:off x="6147" y="3802"/>
              <a:ext cx="6048" cy="591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107" y="3611"/>
              <a:ext cx="827" cy="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DA78A96-8301-8E71-2E44-75D854728CD1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225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Addition task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585720" y="1605667"/>
            <a:ext cx="6456680" cy="4447540"/>
            <a:chOff x="12186" y="5406"/>
            <a:chExt cx="5514" cy="423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64" y="5513"/>
              <a:ext cx="5136" cy="413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2186" y="5406"/>
              <a:ext cx="1054" cy="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51460" y="899280"/>
                <a:ext cx="11673840" cy="9422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</a:rPr>
                  <a:t>Addition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𝑎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𝑐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   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𝑎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 [0, 999]</m:t>
                    </m:r>
                  </m:oMath>
                </a14:m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</a:rPr>
                  <a:t>.   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</a:rPr>
                  <a:t>Test on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𝑎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 [400, 600]</m:t>
                    </m:r>
                  </m:oMath>
                </a14:m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  <a:sym typeface="+mn-ea"/>
                  </a:rPr>
                  <a:t>,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/>
                    <a:cs typeface="Cambria Math" panose="02040503050406030204" pitchFamily="18" charset="0"/>
                    <a:sym typeface="+mn-ea"/>
                  </a:rPr>
                  <a:t>train on the other data.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" y="899280"/>
                <a:ext cx="11673840" cy="942220"/>
              </a:xfrm>
              <a:prstGeom prst="rect">
                <a:avLst/>
              </a:prstGeom>
              <a:blipFill>
                <a:blip r:embed="rId3"/>
                <a:stretch>
                  <a:fillRect l="-783" r="-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52955D5-9A26-E5E6-D12D-F378FA8F9B1D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274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realistic reasoning dataset</a:t>
            </a:r>
            <a:endParaRPr lang="zh-CN" altLang="en-US" dirty="0"/>
          </a:p>
        </p:txBody>
      </p:sp>
      <p:pic>
        <p:nvPicPr>
          <p:cNvPr id="3" name="图片 2" descr="prontoqa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03" y="1595755"/>
            <a:ext cx="9377680" cy="35185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ABE4CC-4CF4-2FFE-6C12-FB06E652E429}"/>
              </a:ext>
            </a:extLst>
          </p:cNvPr>
          <p:cNvSpPr txBox="1"/>
          <p:nvPr/>
        </p:nvSpPr>
        <p:spPr>
          <a:xfrm>
            <a:off x="602343" y="2345709"/>
            <a:ext cx="2019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More data, more steps to memorize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A1B28EB-A9B9-6C74-2E9B-62EAF7100DBA}"/>
              </a:ext>
            </a:extLst>
          </p:cNvPr>
          <p:cNvCxnSpPr/>
          <p:nvPr/>
        </p:nvCxnSpPr>
        <p:spPr>
          <a:xfrm flipV="1">
            <a:off x="2158093" y="3011666"/>
            <a:ext cx="971550" cy="617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1786244-032B-D7AC-4240-D81C0478AA13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52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7228-6EAF-A25D-6437-86A106E84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964BC606-CD47-51E8-66F4-EDDE16B16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"/>
          <a:stretch/>
        </p:blipFill>
        <p:spPr bwMode="auto">
          <a:xfrm>
            <a:off x="3708915" y="1400798"/>
            <a:ext cx="1893600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84062B9-F436-8A91-2DB9-388C4A362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9"/>
          <a:stretch/>
        </p:blipFill>
        <p:spPr bwMode="auto">
          <a:xfrm>
            <a:off x="878115" y="1400629"/>
            <a:ext cx="1892029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9A362FE-063C-B864-6B3D-82C5196911CA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Memorization &amp; Reasoning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BB52E5-7B94-5EB2-6B7B-BC01A91EC02C}"/>
              </a:ext>
            </a:extLst>
          </p:cNvPr>
          <p:cNvSpPr txBox="1"/>
          <p:nvPr/>
        </p:nvSpPr>
        <p:spPr>
          <a:xfrm>
            <a:off x="192314" y="819694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9CFFFC-118F-09D3-A8D6-42BAF8E4A369}"/>
              </a:ext>
            </a:extLst>
          </p:cNvPr>
          <p:cNvSpPr txBox="1"/>
          <p:nvPr/>
        </p:nvSpPr>
        <p:spPr>
          <a:xfrm>
            <a:off x="3566885" y="828534"/>
            <a:ext cx="226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ADE1B6-C544-F5C4-C31E-6D786E167E4F}"/>
              </a:ext>
            </a:extLst>
          </p:cNvPr>
          <p:cNvSpPr txBox="1"/>
          <p:nvPr/>
        </p:nvSpPr>
        <p:spPr>
          <a:xfrm>
            <a:off x="6700333" y="3918569"/>
            <a:ext cx="176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Isaac Newton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1643-1727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9F82DB-3EB5-DBFC-6FA2-FB4D4C14B294}"/>
              </a:ext>
            </a:extLst>
          </p:cNvPr>
          <p:cNvSpPr txBox="1"/>
          <p:nvPr/>
        </p:nvSpPr>
        <p:spPr>
          <a:xfrm>
            <a:off x="6426200" y="825038"/>
            <a:ext cx="226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Reasoning+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27FEF1-1B21-E838-7553-A08D7C903EFF}"/>
              </a:ext>
            </a:extLst>
          </p:cNvPr>
          <p:cNvSpPr txBox="1"/>
          <p:nvPr/>
        </p:nvSpPr>
        <p:spPr>
          <a:xfrm>
            <a:off x="306438" y="3922012"/>
            <a:ext cx="3048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Tycho Brahe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1546-1601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E19A0AE-08C9-2B5D-BF65-833F838A8A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116"/>
          <a:stretch/>
        </p:blipFill>
        <p:spPr>
          <a:xfrm>
            <a:off x="874035" y="4394684"/>
            <a:ext cx="1880502" cy="767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9AB242E-A5E2-6970-8DB0-A0469D4D0B92}"/>
              </a:ext>
            </a:extLst>
          </p:cNvPr>
          <p:cNvSpPr txBox="1"/>
          <p:nvPr/>
        </p:nvSpPr>
        <p:spPr>
          <a:xfrm>
            <a:off x="3657073" y="3922012"/>
            <a:ext cx="1997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Johannes Kepler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1572-1630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21D337-FE26-544D-2847-51F1DA98C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74" y="1400629"/>
            <a:ext cx="1879310" cy="23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113B6C-A26F-6420-B403-54CC17A28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9"/>
          <a:stretch/>
        </p:blipFill>
        <p:spPr bwMode="auto">
          <a:xfrm>
            <a:off x="9220516" y="2877127"/>
            <a:ext cx="2775882" cy="190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66667F9-089F-D44E-3376-FB851A699908}"/>
              </a:ext>
            </a:extLst>
          </p:cNvPr>
          <p:cNvSpPr txBox="1"/>
          <p:nvPr/>
        </p:nvSpPr>
        <p:spPr>
          <a:xfrm>
            <a:off x="10152742" y="3421742"/>
            <a:ext cx="95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F=ma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376F772B-23F9-3B5B-571F-BF36F0AD7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 bwMode="auto">
          <a:xfrm>
            <a:off x="430188" y="5242278"/>
            <a:ext cx="2633052" cy="102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开普勒三定律 - isMethod - 博客园">
            <a:extLst>
              <a:ext uri="{FF2B5EF4-FFF2-40B4-BE49-F238E27FC236}">
                <a16:creationId xmlns:a16="http://schemas.microsoft.com/office/drawing/2014/main" id="{D7B4FCEE-C0D4-DEEA-7600-D14D43E6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885" y="4716471"/>
            <a:ext cx="2246252" cy="149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22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on Memory^ 3 LLM (Focus on abstract and rule)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81241" y="981458"/>
            <a:ext cx="118107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small initialization + large weight decay</a:t>
            </a:r>
            <a:r>
              <a:rPr lang="en-US" altLang="zh-CN" sz="2800" dirty="0">
                <a:solidFill>
                  <a:schemeClr val="tx2"/>
                </a:solidFill>
              </a:rPr>
              <a:t>, 0.8B Model</a:t>
            </a:r>
            <a:r>
              <a:rPr lang="zh-CN" altLang="en-US" sz="2800" dirty="0">
                <a:solidFill>
                  <a:schemeClr val="tx2"/>
                </a:solidFill>
              </a:rPr>
              <a:t> </a:t>
            </a:r>
            <a:r>
              <a:rPr lang="en-US" altLang="zh-CN" sz="2800" dirty="0">
                <a:solidFill>
                  <a:schemeClr val="tx2"/>
                </a:solidFill>
              </a:rPr>
              <a:t>+ 100B Data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Score increment: </a:t>
            </a:r>
            <a:r>
              <a:rPr lang="zh-CN" altLang="en-US" sz="2800" dirty="0">
                <a:solidFill>
                  <a:schemeClr val="tx2"/>
                </a:solidFill>
              </a:rPr>
              <a:t>7.5%</a:t>
            </a:r>
            <a:endParaRPr lang="en-US" altLang="zh-CN" sz="2800" dirty="0">
              <a:solidFill>
                <a:schemeClr val="tx2"/>
              </a:solidFill>
            </a:endParaRPr>
          </a:p>
          <a:p>
            <a:r>
              <a:rPr lang="en-US" altLang="zh-CN" sz="2800" dirty="0">
                <a:solidFill>
                  <a:schemeClr val="tx2"/>
                </a:solidFill>
              </a:rPr>
              <a:t>Empirically, 5%=2 * #para, effective scale is 2.8 of original initialization.</a:t>
            </a:r>
          </a:p>
          <a:p>
            <a:r>
              <a:rPr lang="en-US" altLang="zh-CN" sz="2800" dirty="0">
                <a:solidFill>
                  <a:schemeClr val="tx2"/>
                </a:solidFill>
              </a:rPr>
              <a:t>Math and professional test are more significant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12" name="图片 11" descr="A table with numbers and symbols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1" y="2812721"/>
            <a:ext cx="4343634" cy="2836379"/>
          </a:xfrm>
          <a:prstGeom prst="rect">
            <a:avLst/>
          </a:prstGeom>
        </p:spPr>
      </p:pic>
      <p:pic>
        <p:nvPicPr>
          <p:cNvPr id="6" name="图片 5" descr="A table with numbers and a number of objects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64" y="3429000"/>
            <a:ext cx="5829770" cy="20492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1B4B4F-73E7-5499-3571-B8B92A1EC23D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202D4E-4516-67FE-63EA-17AA0D0EE3F8}"/>
              </a:ext>
            </a:extLst>
          </p:cNvPr>
          <p:cNvSpPr txBox="1"/>
          <p:nvPr/>
        </p:nvSpPr>
        <p:spPr>
          <a:xfrm>
            <a:off x="9689146" y="2797340"/>
            <a:ext cx="1437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Small </a:t>
            </a:r>
            <a:r>
              <a:rPr lang="en-US" altLang="zh-CN" sz="2000" dirty="0" err="1"/>
              <a:t>ini</a:t>
            </a:r>
            <a:endParaRPr lang="en-US" altLang="zh-CN" sz="2000" dirty="0"/>
          </a:p>
          <a:p>
            <a:pPr algn="l"/>
            <a:r>
              <a:rPr lang="en-US" altLang="zh-CN" sz="2000" dirty="0"/>
              <a:t>Large WD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F1BE86-3097-E262-CF37-5B1274D12761}"/>
              </a:ext>
            </a:extLst>
          </p:cNvPr>
          <p:cNvSpPr txBox="1"/>
          <p:nvPr/>
        </p:nvSpPr>
        <p:spPr>
          <a:xfrm>
            <a:off x="7624040" y="2723883"/>
            <a:ext cx="1437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Large </a:t>
            </a:r>
            <a:r>
              <a:rPr lang="en-US" altLang="zh-CN" sz="2000" dirty="0" err="1"/>
              <a:t>ini</a:t>
            </a:r>
            <a:endParaRPr lang="en-US" altLang="zh-CN" sz="2000" dirty="0"/>
          </a:p>
          <a:p>
            <a:pPr algn="l"/>
            <a:r>
              <a:rPr lang="en-US" altLang="zh-CN" sz="2000" dirty="0"/>
              <a:t>Small WD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50932C-712F-A0EB-65BC-100710E9FD7F}"/>
              </a:ext>
            </a:extLst>
          </p:cNvPr>
          <p:cNvSpPr txBox="1"/>
          <p:nvPr/>
        </p:nvSpPr>
        <p:spPr>
          <a:xfrm>
            <a:off x="44450" y="5838051"/>
            <a:ext cx="11766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Hongkang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Yang,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Weinan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E etc., Memory^3: Language Modeling with Explicit Memory.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arXiv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preprint arXiv:2407.01178 (2024). 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42">
            <a:extLst>
              <a:ext uri="{FF2B5EF4-FFF2-40B4-BE49-F238E27FC236}">
                <a16:creationId xmlns:a16="http://schemas.microsoft.com/office/drawing/2014/main" id="{4E025655-F0FB-D941-79A7-01479AC5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Implicitly bias toward simple function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2000">
                <a:solidFill>
                  <a:schemeClr val="tx2"/>
                </a:solidFill>
              </a:rPr>
              <a:t>71</a:t>
            </a:fld>
            <a:endParaRPr lang="zh-CN" altLang="en-US" sz="200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6098" y="779118"/>
            <a:ext cx="100808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Advantage of frequency principle and condensation</a:t>
            </a:r>
            <a:r>
              <a:rPr lang="zh-CN" altLang="en-US" sz="2800" dirty="0">
                <a:solidFill>
                  <a:schemeClr val="tx2"/>
                </a:solidFill>
              </a:rPr>
              <a:t>：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742950" indent="-742950"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tx2"/>
                </a:solidFill>
              </a:rPr>
              <a:t>Rigorous </a:t>
            </a:r>
            <a:r>
              <a:rPr lang="en-US" altLang="zh-CN" sz="2800" b="1" dirty="0">
                <a:solidFill>
                  <a:srgbClr val="0000FF"/>
                </a:solidFill>
              </a:rPr>
              <a:t>theoretical</a:t>
            </a:r>
            <a:r>
              <a:rPr lang="en-US" altLang="zh-CN" sz="2800" dirty="0">
                <a:solidFill>
                  <a:schemeClr val="tx2"/>
                </a:solidFill>
              </a:rPr>
              <a:t> analysis</a:t>
            </a:r>
          </a:p>
          <a:p>
            <a:pPr marL="742950" indent="-742950"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00FF"/>
                </a:solidFill>
              </a:rPr>
              <a:t>Inspire </a:t>
            </a:r>
            <a:r>
              <a:rPr lang="en-US" altLang="zh-CN" sz="2800" dirty="0">
                <a:solidFill>
                  <a:schemeClr val="tx2"/>
                </a:solidFill>
              </a:rPr>
              <a:t>more efficient algorithms</a:t>
            </a:r>
          </a:p>
          <a:p>
            <a:pPr marL="742950" indent="-742950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00FF"/>
                </a:solidFill>
              </a:rPr>
              <a:t>Simple</a:t>
            </a:r>
            <a:r>
              <a:rPr lang="en-US" altLang="zh-CN" sz="2800" dirty="0">
                <a:solidFill>
                  <a:schemeClr val="tx2"/>
                </a:solidFill>
              </a:rPr>
              <a:t> but </a:t>
            </a:r>
            <a:r>
              <a:rPr lang="en-US" altLang="zh-CN" sz="2800" b="1" dirty="0">
                <a:solidFill>
                  <a:srgbClr val="0000FF"/>
                </a:solidFill>
              </a:rPr>
              <a:t>explain</a:t>
            </a:r>
            <a:r>
              <a:rPr lang="en-US" altLang="zh-CN" sz="2800" dirty="0">
                <a:solidFill>
                  <a:schemeClr val="tx2"/>
                </a:solidFill>
              </a:rPr>
              <a:t> overparameterization puzzle</a:t>
            </a:r>
            <a:endParaRPr lang="en-US" altLang="zh-CN" sz="2800" b="1" dirty="0">
              <a:solidFill>
                <a:srgbClr val="0000FF"/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6510811" y="4768085"/>
            <a:ext cx="2501412" cy="1186961"/>
          </a:xfrm>
          <a:custGeom>
            <a:avLst/>
            <a:gdLst>
              <a:gd name="connsiteX0" fmla="*/ 0 w 3217985"/>
              <a:gd name="connsiteY0" fmla="*/ 0 h 1371600"/>
              <a:gd name="connsiteX1" fmla="*/ 914400 w 3217985"/>
              <a:gd name="connsiteY1" fmla="*/ 1342292 h 1371600"/>
              <a:gd name="connsiteX2" fmla="*/ 2215662 w 3217985"/>
              <a:gd name="connsiteY2" fmla="*/ 867508 h 1371600"/>
              <a:gd name="connsiteX3" fmla="*/ 3217985 w 321798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985" h="1371600">
                <a:moveTo>
                  <a:pt x="0" y="0"/>
                </a:moveTo>
                <a:cubicBezTo>
                  <a:pt x="272561" y="598853"/>
                  <a:pt x="545123" y="1197707"/>
                  <a:pt x="914400" y="1342292"/>
                </a:cubicBezTo>
                <a:cubicBezTo>
                  <a:pt x="1283677" y="1486877"/>
                  <a:pt x="1831731" y="862623"/>
                  <a:pt x="2215662" y="867508"/>
                </a:cubicBezTo>
                <a:cubicBezTo>
                  <a:pt x="2599593" y="872393"/>
                  <a:pt x="2908789" y="1121996"/>
                  <a:pt x="3217985" y="1371600"/>
                </a:cubicBezTo>
              </a:path>
            </a:pathLst>
          </a:custGeom>
          <a:noFill/>
          <a:ln w="25400">
            <a:solidFill>
              <a:srgbClr val="A62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588199" y="5019974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65754" y="4727584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752813" y="5361564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6956110" y="5700974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264109" y="5899651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464922" y="5859151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51337" y="5752702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838929" y="5619974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141692" y="5493459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22983" y="5574459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971723" y="5899651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6285299" y="4419349"/>
            <a:ext cx="0" cy="1800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274830" y="6214784"/>
            <a:ext cx="2993747" cy="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/>
          <p:cNvSpPr/>
          <p:nvPr/>
        </p:nvSpPr>
        <p:spPr>
          <a:xfrm>
            <a:off x="3387035" y="4557271"/>
            <a:ext cx="2496855" cy="1529657"/>
          </a:xfrm>
          <a:custGeom>
            <a:avLst/>
            <a:gdLst>
              <a:gd name="connsiteX0" fmla="*/ 0 w 3212123"/>
              <a:gd name="connsiteY0" fmla="*/ 268920 h 2039543"/>
              <a:gd name="connsiteX1" fmla="*/ 99646 w 3212123"/>
              <a:gd name="connsiteY1" fmla="*/ 954720 h 2039543"/>
              <a:gd name="connsiteX2" fmla="*/ 263770 w 3212123"/>
              <a:gd name="connsiteY2" fmla="*/ 11013 h 2039543"/>
              <a:gd name="connsiteX3" fmla="*/ 451339 w 3212123"/>
              <a:gd name="connsiteY3" fmla="*/ 1722582 h 2039543"/>
              <a:gd name="connsiteX4" fmla="*/ 808893 w 3212123"/>
              <a:gd name="connsiteY4" fmla="*/ 1241936 h 2039543"/>
              <a:gd name="connsiteX5" fmla="*/ 1090246 w 3212123"/>
              <a:gd name="connsiteY5" fmla="*/ 2033243 h 2039543"/>
              <a:gd name="connsiteX6" fmla="*/ 1383323 w 3212123"/>
              <a:gd name="connsiteY6" fmla="*/ 1617074 h 2039543"/>
              <a:gd name="connsiteX7" fmla="*/ 1664677 w 3212123"/>
              <a:gd name="connsiteY7" fmla="*/ 1693274 h 2039543"/>
              <a:gd name="connsiteX8" fmla="*/ 1922585 w 3212123"/>
              <a:gd name="connsiteY8" fmla="*/ 1071951 h 2039543"/>
              <a:gd name="connsiteX9" fmla="*/ 2373923 w 3212123"/>
              <a:gd name="connsiteY9" fmla="*/ 1535013 h 2039543"/>
              <a:gd name="connsiteX10" fmla="*/ 2790093 w 3212123"/>
              <a:gd name="connsiteY10" fmla="*/ 1382613 h 2039543"/>
              <a:gd name="connsiteX11" fmla="*/ 3212123 w 3212123"/>
              <a:gd name="connsiteY11" fmla="*/ 1851536 h 203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12123" h="2039543">
                <a:moveTo>
                  <a:pt x="0" y="268920"/>
                </a:moveTo>
                <a:cubicBezTo>
                  <a:pt x="27842" y="633312"/>
                  <a:pt x="55684" y="997704"/>
                  <a:pt x="99646" y="954720"/>
                </a:cubicBezTo>
                <a:cubicBezTo>
                  <a:pt x="143608" y="911736"/>
                  <a:pt x="205155" y="-116964"/>
                  <a:pt x="263770" y="11013"/>
                </a:cubicBezTo>
                <a:cubicBezTo>
                  <a:pt x="322386" y="138990"/>
                  <a:pt x="360485" y="1517428"/>
                  <a:pt x="451339" y="1722582"/>
                </a:cubicBezTo>
                <a:cubicBezTo>
                  <a:pt x="542193" y="1927736"/>
                  <a:pt x="702409" y="1190159"/>
                  <a:pt x="808893" y="1241936"/>
                </a:cubicBezTo>
                <a:cubicBezTo>
                  <a:pt x="915377" y="1293713"/>
                  <a:pt x="994508" y="1970720"/>
                  <a:pt x="1090246" y="2033243"/>
                </a:cubicBezTo>
                <a:cubicBezTo>
                  <a:pt x="1185984" y="2095766"/>
                  <a:pt x="1287585" y="1673736"/>
                  <a:pt x="1383323" y="1617074"/>
                </a:cubicBezTo>
                <a:cubicBezTo>
                  <a:pt x="1479062" y="1560413"/>
                  <a:pt x="1574800" y="1784128"/>
                  <a:pt x="1664677" y="1693274"/>
                </a:cubicBezTo>
                <a:cubicBezTo>
                  <a:pt x="1754554" y="1602420"/>
                  <a:pt x="1804377" y="1098328"/>
                  <a:pt x="1922585" y="1071951"/>
                </a:cubicBezTo>
                <a:cubicBezTo>
                  <a:pt x="2040793" y="1045574"/>
                  <a:pt x="2229339" y="1483236"/>
                  <a:pt x="2373923" y="1535013"/>
                </a:cubicBezTo>
                <a:cubicBezTo>
                  <a:pt x="2518507" y="1586790"/>
                  <a:pt x="2650393" y="1329859"/>
                  <a:pt x="2790093" y="1382613"/>
                </a:cubicBezTo>
                <a:cubicBezTo>
                  <a:pt x="2929793" y="1435367"/>
                  <a:pt x="3137877" y="1792921"/>
                  <a:pt x="3212123" y="1851536"/>
                </a:cubicBezTo>
              </a:path>
            </a:pathLst>
          </a:custGeom>
          <a:noFill/>
          <a:ln w="25400">
            <a:solidFill>
              <a:srgbClr val="A62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464422" y="5019643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41977" y="4727252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629036" y="5361232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832333" y="5700643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40332" y="5899320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341145" y="5858820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527560" y="5752370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715152" y="5619643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017915" y="5493127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399206" y="5574127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847946" y="5899320"/>
            <a:ext cx="81000" cy="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3157126" y="4419017"/>
            <a:ext cx="0" cy="1800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3151053" y="6214453"/>
            <a:ext cx="2993747" cy="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494311" y="2596110"/>
            <a:ext cx="2358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Neural networks</a:t>
            </a:r>
            <a:endParaRPr lang="zh-CN" altLang="en-US" sz="2200" b="1" dirty="0">
              <a:solidFill>
                <a:schemeClr val="tx2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624240" y="3491231"/>
            <a:ext cx="18389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Bias towards</a:t>
            </a:r>
            <a:endParaRPr lang="zh-CN" altLang="en-US" sz="2200" b="1" dirty="0">
              <a:solidFill>
                <a:schemeClr val="tx2"/>
              </a:solidFill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7602048" y="3252129"/>
            <a:ext cx="2540" cy="855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083754" y="4243218"/>
            <a:ext cx="1047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overfit</a:t>
            </a:r>
            <a:endParaRPr lang="zh-CN" altLang="en-US" sz="2200" b="1" dirty="0">
              <a:solidFill>
                <a:schemeClr val="tx2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86601" y="4243071"/>
            <a:ext cx="1779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Simple</a:t>
            </a:r>
            <a:endParaRPr lang="zh-CN" altLang="en-US" sz="2200" b="1" dirty="0">
              <a:solidFill>
                <a:schemeClr val="tx2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50456" y="4629257"/>
            <a:ext cx="3690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Low-</a:t>
            </a:r>
            <a:r>
              <a:rPr lang="en-US" altLang="zh-CN" sz="2200" b="1" dirty="0" err="1">
                <a:solidFill>
                  <a:schemeClr val="tx2"/>
                </a:solidFill>
              </a:rPr>
              <a:t>freq</a:t>
            </a:r>
            <a:r>
              <a:rPr lang="zh-CN" altLang="en-US" sz="2200" b="1" dirty="0">
                <a:solidFill>
                  <a:schemeClr val="tx2"/>
                </a:solidFill>
              </a:rPr>
              <a:t>！</a:t>
            </a:r>
            <a:endParaRPr lang="en-US" altLang="zh-CN" sz="2200" b="1" dirty="0">
              <a:solidFill>
                <a:schemeClr val="tx2"/>
              </a:solidFill>
            </a:endParaRPr>
          </a:p>
          <a:p>
            <a:r>
              <a:rPr lang="en-US" altLang="zh-CN" sz="2200" b="1" dirty="0">
                <a:solidFill>
                  <a:schemeClr val="tx2"/>
                </a:solidFill>
              </a:rPr>
              <a:t>Small effective neuron #</a:t>
            </a:r>
            <a:r>
              <a:rPr lang="zh-CN" altLang="en-US" sz="2200" b="1" dirty="0">
                <a:solidFill>
                  <a:schemeClr val="tx2"/>
                </a:solidFill>
              </a:rPr>
              <a:t>！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077625" y="2596522"/>
            <a:ext cx="2829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tx2"/>
                </a:solidFill>
              </a:rPr>
              <a:t>Traditional methods</a:t>
            </a:r>
          </a:p>
          <a:p>
            <a:pPr algn="ctr"/>
            <a:r>
              <a:rPr lang="en-US" altLang="zh-CN" sz="2200" dirty="0">
                <a:solidFill>
                  <a:schemeClr val="tx2"/>
                </a:solidFill>
              </a:rPr>
              <a:t>(#para&gt;#sample)</a:t>
            </a:r>
            <a:endParaRPr lang="zh-CN" altLang="en-US" sz="2200" dirty="0">
              <a:solidFill>
                <a:schemeClr val="tx2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4498803" y="3252129"/>
            <a:ext cx="2540" cy="855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614340" y="3491231"/>
            <a:ext cx="623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can</a:t>
            </a:r>
            <a:endParaRPr lang="zh-CN" altLang="en-US" sz="2200" b="1" dirty="0">
              <a:solidFill>
                <a:schemeClr val="tx2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720504" y="4634375"/>
            <a:ext cx="2554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tx2"/>
                </a:solidFill>
              </a:rPr>
              <a:t>High-</a:t>
            </a:r>
            <a:r>
              <a:rPr lang="en-US" altLang="zh-CN" sz="2200" b="1" dirty="0" err="1">
                <a:solidFill>
                  <a:schemeClr val="tx2"/>
                </a:solidFill>
              </a:rPr>
              <a:t>freq</a:t>
            </a:r>
            <a:r>
              <a:rPr lang="zh-CN" altLang="en-US" sz="2200" b="1" dirty="0">
                <a:solidFill>
                  <a:schemeClr val="tx2"/>
                </a:solidFill>
              </a:rPr>
              <a:t>！</a:t>
            </a:r>
            <a:endParaRPr lang="en-US" altLang="zh-CN" sz="2200" b="1" dirty="0">
              <a:solidFill>
                <a:schemeClr val="tx2"/>
              </a:solidFill>
            </a:endParaRPr>
          </a:p>
          <a:p>
            <a:r>
              <a:rPr lang="en-US" altLang="zh-CN" sz="2200" b="1" dirty="0">
                <a:solidFill>
                  <a:schemeClr val="tx2"/>
                </a:solidFill>
              </a:rPr>
              <a:t>Large-complexity</a:t>
            </a:r>
            <a:r>
              <a:rPr lang="zh-CN" altLang="en-US" sz="2200" b="1" dirty="0">
                <a:solidFill>
                  <a:schemeClr val="tx2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18495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69BBB-EFDF-2DAC-8FCA-2F56F16AE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98AD26D-F5B2-F028-BBCE-C0D5EA2C61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0531" y="2880518"/>
            <a:ext cx="11310938" cy="1096963"/>
          </a:xfr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altLang="zh-CN" sz="3600" dirty="0">
                <a:latin typeface="Arial" panose="020B0604020202020204" pitchFamily="34" charset="0"/>
                <a:ea typeface="微软雅黑" panose="020B0503020204020204" pitchFamily="34" charset="-122"/>
              </a:rPr>
              <a:t>What is deep learning?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2887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965162" y="61534"/>
            <a:ext cx="10972876" cy="6140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60" normalizeH="0" baseline="0" noProof="0" dirty="0">
                <a:ln w="3175">
                  <a:noFill/>
                  <a:prstDash val="dash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Linear regression</a:t>
            </a:r>
            <a:endParaRPr kumimoji="0" lang="zh-CN" altLang="en-US" sz="3200" b="0" i="0" u="none" strike="noStrike" kern="1200" cap="none" spc="60" normalizeH="0" baseline="0" noProof="0" dirty="0">
              <a:ln w="3175">
                <a:noFill/>
                <a:prstDash val="dash"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2594" y="1573971"/>
            <a:ext cx="4197765" cy="432497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392463" y="2897864"/>
            <a:ext cx="1632711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Loss/Risk: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4717" y="3087075"/>
            <a:ext cx="2620010" cy="79502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1288158" y="5025337"/>
            <a:ext cx="106127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Roman10-Regular-Identity-H"/>
                <a:ea typeface="微软雅黑"/>
                <a:cs typeface="+mn-cs"/>
              </a:rPr>
              <a:t>Generalization error: loss on test data set (not for training)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3540" y="5491480"/>
            <a:ext cx="4516120" cy="8204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1392463" y="1559442"/>
            <a:ext cx="192676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FandolSong-Regular-Identity-H"/>
                <a:ea typeface="微软雅黑"/>
                <a:cs typeface="+mn-cs"/>
              </a:rPr>
              <a:t>Data set: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FandolSong-Regular-Identity-H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1288158" y="3979938"/>
            <a:ext cx="609724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mpirical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risk minimization: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713F17-04EC-E818-031A-A09282DD7E8A}"/>
                  </a:ext>
                </a:extLst>
              </p:cNvPr>
              <p:cNvSpPr txBox="1"/>
              <p:nvPr/>
            </p:nvSpPr>
            <p:spPr>
              <a:xfrm>
                <a:off x="5048983" y="2264741"/>
                <a:ext cx="18449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713F17-04EC-E818-031A-A09282DD7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983" y="2264741"/>
                <a:ext cx="1844929" cy="369332"/>
              </a:xfrm>
              <a:prstGeom prst="rect">
                <a:avLst/>
              </a:prstGeom>
              <a:blipFill>
                <a:blip r:embed="rId14"/>
                <a:stretch>
                  <a:fillRect l="-3300" r="-33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D798B5B-FA72-7811-B7EC-D34D3FC1F2A8}"/>
                  </a:ext>
                </a:extLst>
              </p:cNvPr>
              <p:cNvSpPr txBox="1"/>
              <p:nvPr/>
            </p:nvSpPr>
            <p:spPr>
              <a:xfrm>
                <a:off x="5708406" y="4406823"/>
                <a:ext cx="944489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D798B5B-FA72-7811-B7EC-D34D3FC1F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406" y="4406823"/>
                <a:ext cx="944489" cy="509050"/>
              </a:xfrm>
              <a:prstGeom prst="rect">
                <a:avLst/>
              </a:prstGeom>
              <a:blipFill>
                <a:blip r:embed="rId15"/>
                <a:stretch>
                  <a:fillRect l="-5806" r="-1935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C8F549A-E11F-4485-EE98-21418D34B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916" y="2071375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3E5047-136E-E320-30FA-7A8AB6BBEA8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392463" y="2296524"/>
            <a:ext cx="192676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FandolSong-Regular-Identity-H"/>
                <a:ea typeface="微软雅黑"/>
                <a:cs typeface="+mn-cs"/>
              </a:rPr>
              <a:t>Model: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FandolSong-Regular-Identity-H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7384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8BC0-D398-CAC7-775F-B6AEDFB21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8B0C84B-7050-4251-091A-43E7095FC42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65162" y="61534"/>
            <a:ext cx="10972876" cy="6140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60" normalizeH="0" baseline="0" noProof="0" dirty="0">
                <a:ln w="3175">
                  <a:noFill/>
                  <a:prstDash val="dash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Linear regression</a:t>
            </a:r>
            <a:endParaRPr kumimoji="0" lang="zh-CN" altLang="en-US" sz="3200" b="0" i="0" u="none" strike="noStrike" kern="1200" cap="none" spc="60" normalizeH="0" baseline="0" noProof="0" dirty="0">
              <a:ln w="3175">
                <a:noFill/>
                <a:prstDash val="dash"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3BDC77-FA68-4BFA-C8B3-4CDF10E978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2594" y="1573971"/>
            <a:ext cx="4197765" cy="4324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E7FE2BC-6B2B-1B53-EBF4-677FD8F3C73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92463" y="2897864"/>
            <a:ext cx="1632711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Loss/Risk: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6884AF4-A36D-B085-893D-E06E1D67AF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4717" y="3087075"/>
            <a:ext cx="2620010" cy="7950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3CE6000-DABE-8C92-0167-C02894EAFD7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88158" y="5025337"/>
            <a:ext cx="106127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Roman10-Regular-Identity-H"/>
                <a:ea typeface="微软雅黑"/>
                <a:cs typeface="+mn-cs"/>
              </a:rPr>
              <a:t>Generalization error: loss on test data set (not for training)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719B41C-9938-FBC0-A0BD-08B50E7C337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3540" y="5491480"/>
            <a:ext cx="4516120" cy="8204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2F7B319-BEA0-E1C9-0895-D278776BF5E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92463" y="1559442"/>
            <a:ext cx="192676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FandolSong-Regular-Identity-H"/>
                <a:ea typeface="微软雅黑"/>
                <a:cs typeface="+mn-cs"/>
              </a:rPr>
              <a:t>Data set: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FandolSong-Regular-Identity-H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CB7966-FE56-A053-504B-CEB3FFBCD31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88158" y="3979938"/>
            <a:ext cx="609724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mpirical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risk minimization: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A8B4A2-7868-D388-5351-DF70F9D58EB8}"/>
                  </a:ext>
                </a:extLst>
              </p:cNvPr>
              <p:cNvSpPr txBox="1"/>
              <p:nvPr/>
            </p:nvSpPr>
            <p:spPr>
              <a:xfrm>
                <a:off x="5048983" y="2264741"/>
                <a:ext cx="18449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A8B4A2-7868-D388-5351-DF70F9D58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983" y="2264741"/>
                <a:ext cx="1844929" cy="369332"/>
              </a:xfrm>
              <a:prstGeom prst="rect">
                <a:avLst/>
              </a:prstGeom>
              <a:blipFill>
                <a:blip r:embed="rId14"/>
                <a:stretch>
                  <a:fillRect l="-3300" r="-33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9CBB5E3-0F28-224B-F0D9-2D36E6E26E6C}"/>
                  </a:ext>
                </a:extLst>
              </p:cNvPr>
              <p:cNvSpPr txBox="1"/>
              <p:nvPr/>
            </p:nvSpPr>
            <p:spPr>
              <a:xfrm>
                <a:off x="5708406" y="4406823"/>
                <a:ext cx="944489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D798B5B-FA72-7811-B7EC-D34D3FC1F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406" y="4406823"/>
                <a:ext cx="944489" cy="509050"/>
              </a:xfrm>
              <a:prstGeom prst="rect">
                <a:avLst/>
              </a:prstGeom>
              <a:blipFill>
                <a:blip r:embed="rId15"/>
                <a:stretch>
                  <a:fillRect l="-5806" r="-1935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376A7E4-05E8-B7E2-EECB-D4B65442D7E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392463" y="2296524"/>
            <a:ext cx="192676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FandolSong-Regular-Identity-H"/>
                <a:ea typeface="微软雅黑"/>
                <a:cs typeface="+mn-cs"/>
              </a:rPr>
              <a:t>Model: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FandolSong-Regular-Identity-H"/>
              <a:ea typeface="微软雅黑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0167ADE-D4AE-A8A9-E6A3-2E5CF762E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94917" y="2247900"/>
            <a:ext cx="300599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0B3AC7-64BF-E498-0638-B532A2F228E2}"/>
              </a:ext>
            </a:extLst>
          </p:cNvPr>
          <p:cNvSpPr txBox="1"/>
          <p:nvPr/>
        </p:nvSpPr>
        <p:spPr>
          <a:xfrm>
            <a:off x="8724102" y="2495914"/>
            <a:ext cx="2344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?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746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305E5-81D4-9B26-186E-515426701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12BC926-A91E-4C97-D6DF-5B78C6EA4BD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65162" y="61534"/>
            <a:ext cx="10972876" cy="6140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60" normalizeH="0" baseline="0" noProof="0" dirty="0">
                <a:ln w="3175">
                  <a:noFill/>
                  <a:prstDash val="dash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Neural network regression</a:t>
            </a:r>
            <a:endParaRPr kumimoji="0" lang="zh-CN" altLang="en-US" sz="3200" b="0" i="0" u="none" strike="noStrike" kern="1200" cap="none" spc="60" normalizeH="0" baseline="0" noProof="0" dirty="0">
              <a:ln w="3175">
                <a:noFill/>
                <a:prstDash val="dash"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958F99-5765-ADF5-4643-00AF530897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2594" y="1573971"/>
            <a:ext cx="4197765" cy="4324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342934A-902A-0C48-632E-82353084039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92463" y="2897864"/>
            <a:ext cx="1632711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Loss/Risk: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C747D08-1C9C-A3AE-BB8B-3D28D618C14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4717" y="3087075"/>
            <a:ext cx="2620010" cy="7950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6CBF38D-E3C0-78E1-FF0A-51969E3C07A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88158" y="5025337"/>
            <a:ext cx="106127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Roman10-Regular-Identity-H"/>
                <a:ea typeface="微软雅黑"/>
                <a:cs typeface="+mn-cs"/>
              </a:rPr>
              <a:t>Generalization error: loss on test data set (not for training)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5A9D777-7DB2-88DD-49B6-CDCB360C0FB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3540" y="5491480"/>
            <a:ext cx="4516120" cy="8204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D350D6-2AAB-3CD1-0315-B49B87CA45E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92463" y="1559442"/>
            <a:ext cx="192676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FandolSong-Regular-Identity-H"/>
                <a:ea typeface="微软雅黑"/>
                <a:cs typeface="+mn-cs"/>
              </a:rPr>
              <a:t>Data set: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FandolSong-Regular-Identity-H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7FF7B0-11ED-DBB6-9330-A9D97119661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88158" y="3979938"/>
            <a:ext cx="609724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mpirical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risk minimization: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3B642D-2E87-2A9F-8850-9551BDD46A0A}"/>
                  </a:ext>
                </a:extLst>
              </p:cNvPr>
              <p:cNvSpPr txBox="1"/>
              <p:nvPr/>
            </p:nvSpPr>
            <p:spPr>
              <a:xfrm>
                <a:off x="5708406" y="4406823"/>
                <a:ext cx="944489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D798B5B-FA72-7811-B7EC-D34D3FC1F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406" y="4406823"/>
                <a:ext cx="944489" cy="509050"/>
              </a:xfrm>
              <a:prstGeom prst="rect">
                <a:avLst/>
              </a:prstGeom>
              <a:blipFill>
                <a:blip r:embed="rId14"/>
                <a:stretch>
                  <a:fillRect l="-5806" r="-1935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50C5BB9-B570-30FA-88AF-ADCE8CFD1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94917" y="2247900"/>
            <a:ext cx="300599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AA5594-1E88-95C2-1DB5-CE36024BB9B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392463" y="2296524"/>
            <a:ext cx="192676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B1C21"/>
                </a:solidFill>
                <a:effectLst/>
                <a:uLnTx/>
                <a:uFillTx/>
                <a:latin typeface="FandolSong-Regular-Identity-H"/>
                <a:ea typeface="微软雅黑"/>
                <a:cs typeface="+mn-cs"/>
              </a:rPr>
              <a:t>Model: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B1C21"/>
              </a:solidFill>
              <a:effectLst/>
              <a:uLnTx/>
              <a:uFillTx/>
              <a:latin typeface="FandolSong-Regular-Identity-H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9FBDF7A-47D4-94E2-7E51-7FFB72F80BEB}"/>
                  </a:ext>
                </a:extLst>
              </p:cNvPr>
              <p:cNvSpPr txBox="1"/>
              <p:nvPr/>
            </p:nvSpPr>
            <p:spPr>
              <a:xfrm>
                <a:off x="2872102" y="2306102"/>
                <a:ext cx="5897276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𝒉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𝒂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𝒋</m:t>
                            </m:r>
                          </m:sub>
                        </m:s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𝝈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𝒋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b>
                        </m:s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𝒃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𝒋</m:t>
                            </m:r>
                          </m:sub>
                        </m:s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𝝈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: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non-linear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9FBDF7A-47D4-94E2-7E51-7FFB72F8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102" y="2306102"/>
                <a:ext cx="5897276" cy="415498"/>
              </a:xfrm>
              <a:prstGeom prst="rect">
                <a:avLst/>
              </a:prstGeom>
              <a:blipFill>
                <a:blip r:embed="rId16"/>
                <a:stretch>
                  <a:fillRect l="-1860" t="-154412" b="-22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3287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E8E61-E673-3334-F171-FD88A34F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4AB3A77-AE54-4E2D-FE56-4106FBFA46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0531" y="2880518"/>
            <a:ext cx="11310938" cy="1096963"/>
          </a:xfr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altLang="zh-CN" sz="3600" dirty="0">
                <a:latin typeface="Arial" panose="020B0604020202020204" pitchFamily="34" charset="0"/>
                <a:ea typeface="微软雅黑" panose="020B0503020204020204" pitchFamily="34" charset="-122"/>
              </a:rPr>
              <a:t>It is so powerful, why bother theory?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6832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2FB4FC-D557-8675-7E40-3CBAFC06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need theory for DNN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EAA81C-2326-B9F1-DDAD-17422A960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0" dirty="0"/>
              <a:t>First law of thermodynamics: Conservation of energy</a:t>
            </a:r>
          </a:p>
          <a:p>
            <a:pPr lvl="1"/>
            <a:r>
              <a:rPr lang="en-US" altLang="zh-CN" b="0" dirty="0"/>
              <a:t>Perpetual motion machine of the first kind is impossible, avoid wasting energy</a:t>
            </a:r>
          </a:p>
          <a:p>
            <a:r>
              <a:rPr lang="en-US" altLang="zh-CN" b="0" dirty="0"/>
              <a:t>Chemistry</a:t>
            </a:r>
          </a:p>
          <a:p>
            <a:pPr lvl="1"/>
            <a:r>
              <a:rPr lang="en-US" altLang="zh-CN" b="0" dirty="0"/>
              <a:t>Alchemy, copper into gold impossible, avoid wasting energy</a:t>
            </a:r>
          </a:p>
          <a:p>
            <a:pPr lvl="1"/>
            <a:r>
              <a:rPr lang="en-US" altLang="zh-CN" b="0" dirty="0"/>
              <a:t>wood carbon into diamond (high temperature and pressure) possible</a:t>
            </a:r>
            <a:endParaRPr lang="en-US" altLang="zh-CN" dirty="0"/>
          </a:p>
          <a:p>
            <a:r>
              <a:rPr lang="en-US" altLang="zh-CN" b="0" dirty="0"/>
              <a:t>Understand what DNNs are good at and what is difficult for them</a:t>
            </a:r>
            <a:endParaRPr lang="en-US" altLang="zh-CN" dirty="0"/>
          </a:p>
          <a:p>
            <a:pPr lvl="1"/>
            <a:r>
              <a:rPr lang="en-US" altLang="zh-CN" b="0" dirty="0"/>
              <a:t>Example: High frequency is difficult</a:t>
            </a:r>
          </a:p>
          <a:p>
            <a:pPr lvl="1"/>
            <a:r>
              <a:rPr lang="en-US" altLang="zh-CN" b="0" dirty="0"/>
              <a:t>Question: Does emergence necessarily require large models and big data</a:t>
            </a:r>
          </a:p>
        </p:txBody>
      </p:sp>
    </p:spTree>
    <p:extLst>
      <p:ext uri="{BB962C8B-B14F-4D97-AF65-F5344CB8AC3E}">
        <p14:creationId xmlns:p14="http://schemas.microsoft.com/office/powerpoint/2010/main" val="23632038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2FB4FC-D557-8675-7E40-3CBAFC06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good theory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EAA81C-2326-B9F1-DDAD-17422A960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Basic criteria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revealing interesting phenomena or theoretical questions</a:t>
            </a:r>
          </a:p>
          <a:p>
            <a:pPr lvl="1"/>
            <a:r>
              <a:rPr lang="en-US" altLang="zh-CN" dirty="0"/>
              <a:t>simple enough for analysis investigate yet complex enough to illuminate issues</a:t>
            </a:r>
          </a:p>
          <a:p>
            <a:pPr lvl="1"/>
            <a:r>
              <a:rPr lang="en-US" altLang="zh-CN" dirty="0"/>
              <a:t>Verified by experiments</a:t>
            </a:r>
          </a:p>
          <a:p>
            <a:r>
              <a:rPr lang="en-US" altLang="zh-CN" dirty="0"/>
              <a:t>Advanced criteria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Leading to more interesting phenomena or theories</a:t>
            </a:r>
          </a:p>
          <a:p>
            <a:pPr lvl="1"/>
            <a:r>
              <a:rPr lang="en-US" altLang="zh-CN" dirty="0"/>
              <a:t>Guiding for designing algorithms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7352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4863A02-42E7-4D83-F1FB-3C9F8A10AA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44931" y="208473"/>
            <a:ext cx="7772400" cy="55245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Phenomenon-driven for deep learning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CE65808-F1F3-DC33-9762-1B76496E4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759" y="2172474"/>
            <a:ext cx="2727061" cy="27680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499D8AA-425B-0B5C-A1B2-0AC26F0C4223}"/>
              </a:ext>
            </a:extLst>
          </p:cNvPr>
          <p:cNvSpPr txBox="1"/>
          <p:nvPr/>
        </p:nvSpPr>
        <p:spPr>
          <a:xfrm>
            <a:off x="9134816" y="1601499"/>
            <a:ext cx="290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《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深度学习导论与理解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》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A30C7F-8D29-273F-8BD4-635AB62F74AE}"/>
              </a:ext>
            </a:extLst>
          </p:cNvPr>
          <p:cNvSpPr txBox="1"/>
          <p:nvPr/>
        </p:nvSpPr>
        <p:spPr>
          <a:xfrm>
            <a:off x="412209" y="1423390"/>
            <a:ext cx="8722607" cy="3451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 cover the following topics: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Introduction to Phenomenon-driven understanding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Low-frequency bias in output space during training  (frequency principle/spectral bias)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Neurons in the same layer tend to be similar during training                            (neuron condensation/alignment)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Reasoning of transformer-based language models 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669CE9-9EE5-122C-065E-760D9394ED13}"/>
              </a:ext>
            </a:extLst>
          </p:cNvPr>
          <p:cNvSpPr txBox="1"/>
          <p:nvPr/>
        </p:nvSpPr>
        <p:spPr>
          <a:xfrm>
            <a:off x="7518400" y="5882883"/>
            <a:ext cx="458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https://ins.sjtu.edu.cn/people/xuzhiqin/</a:t>
            </a:r>
          </a:p>
        </p:txBody>
      </p:sp>
    </p:spTree>
    <p:extLst>
      <p:ext uri="{BB962C8B-B14F-4D97-AF65-F5344CB8AC3E}">
        <p14:creationId xmlns:p14="http://schemas.microsoft.com/office/powerpoint/2010/main" val="332378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CB7E6-3C39-58AC-F638-4BCC9AD38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962F9FE-A044-EDDB-CE40-BE92614E70E5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Memorization &amp; Reasoning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514B260-FE89-03E9-0A82-8B1C8B40F002}"/>
              </a:ext>
            </a:extLst>
          </p:cNvPr>
          <p:cNvCxnSpPr>
            <a:cxnSpLocks/>
          </p:cNvCxnSpPr>
          <p:nvPr/>
        </p:nvCxnSpPr>
        <p:spPr>
          <a:xfrm flipV="1">
            <a:off x="8552873" y="1582057"/>
            <a:ext cx="649184" cy="31746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BD3C74E-4785-EAD1-FAA7-1037A9D8A652}"/>
              </a:ext>
            </a:extLst>
          </p:cNvPr>
          <p:cNvCxnSpPr>
            <a:cxnSpLocks/>
          </p:cNvCxnSpPr>
          <p:nvPr/>
        </p:nvCxnSpPr>
        <p:spPr>
          <a:xfrm flipV="1">
            <a:off x="8552873" y="5952836"/>
            <a:ext cx="649184" cy="91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0BED38C-CF29-33DC-311C-36F728EBEC20}"/>
              </a:ext>
            </a:extLst>
          </p:cNvPr>
          <p:cNvSpPr/>
          <p:nvPr/>
        </p:nvSpPr>
        <p:spPr>
          <a:xfrm>
            <a:off x="9338129" y="1248268"/>
            <a:ext cx="2267858" cy="467224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25CEBB9-DCD3-1A99-BBBB-FE9A5B1EE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"/>
          <a:stretch/>
        </p:blipFill>
        <p:spPr bwMode="auto">
          <a:xfrm>
            <a:off x="3708915" y="1400798"/>
            <a:ext cx="1893600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885BF0F-6DB4-94FA-27B6-53D6A11DA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9"/>
          <a:stretch/>
        </p:blipFill>
        <p:spPr bwMode="auto">
          <a:xfrm>
            <a:off x="878115" y="1400629"/>
            <a:ext cx="1892029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F074781-225B-FCA6-FB25-C4376EDA4B41}"/>
              </a:ext>
            </a:extLst>
          </p:cNvPr>
          <p:cNvSpPr txBox="1"/>
          <p:nvPr/>
        </p:nvSpPr>
        <p:spPr>
          <a:xfrm>
            <a:off x="192314" y="819694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7FC4C00-6EFE-3B99-EB11-7FC7BFF0839E}"/>
              </a:ext>
            </a:extLst>
          </p:cNvPr>
          <p:cNvSpPr txBox="1"/>
          <p:nvPr/>
        </p:nvSpPr>
        <p:spPr>
          <a:xfrm>
            <a:off x="3566885" y="828534"/>
            <a:ext cx="226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6CD784-C696-83F3-4995-A4A078EB47EA}"/>
              </a:ext>
            </a:extLst>
          </p:cNvPr>
          <p:cNvSpPr txBox="1"/>
          <p:nvPr/>
        </p:nvSpPr>
        <p:spPr>
          <a:xfrm>
            <a:off x="6700333" y="3918569"/>
            <a:ext cx="176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Isaac Newton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1643-1727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03657B0-816B-04D7-476F-C8380695F4EE}"/>
              </a:ext>
            </a:extLst>
          </p:cNvPr>
          <p:cNvSpPr txBox="1"/>
          <p:nvPr/>
        </p:nvSpPr>
        <p:spPr>
          <a:xfrm>
            <a:off x="6426200" y="825038"/>
            <a:ext cx="226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Reasoning+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21AEE4-767E-3590-44DF-7A6B789B9108}"/>
              </a:ext>
            </a:extLst>
          </p:cNvPr>
          <p:cNvSpPr txBox="1"/>
          <p:nvPr/>
        </p:nvSpPr>
        <p:spPr>
          <a:xfrm>
            <a:off x="306438" y="3922012"/>
            <a:ext cx="3048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Tycho Brahe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1546-1601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393D250-E9A4-2E48-786D-1EF4CAE1C6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116"/>
          <a:stretch/>
        </p:blipFill>
        <p:spPr>
          <a:xfrm>
            <a:off x="874035" y="4394684"/>
            <a:ext cx="1880502" cy="767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02E8F5D-A316-FCB4-BAA9-CFC3B74A4343}"/>
              </a:ext>
            </a:extLst>
          </p:cNvPr>
          <p:cNvSpPr txBox="1"/>
          <p:nvPr/>
        </p:nvSpPr>
        <p:spPr>
          <a:xfrm>
            <a:off x="3657073" y="3922012"/>
            <a:ext cx="1997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Johannes Kepler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1572-1630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9" name="Picture 4" descr="开普勒三定律 - isMethod - 博客园">
            <a:extLst>
              <a:ext uri="{FF2B5EF4-FFF2-40B4-BE49-F238E27FC236}">
                <a16:creationId xmlns:a16="http://schemas.microsoft.com/office/drawing/2014/main" id="{5ED68268-869C-69F0-FA5F-62AA42DA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559" y="4711853"/>
            <a:ext cx="2160509" cy="144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3D98196F-CE46-C3B9-1767-4E2F9CF4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74" y="1400629"/>
            <a:ext cx="1879310" cy="23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5DEC9D94-EF66-3F45-F2B2-104C88271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9"/>
          <a:stretch/>
        </p:blipFill>
        <p:spPr bwMode="auto">
          <a:xfrm>
            <a:off x="6573540" y="4718125"/>
            <a:ext cx="1979333" cy="135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Комета Галлея повертається до Землі — коли її можна побачити — фото">
            <a:extLst>
              <a:ext uri="{FF2B5EF4-FFF2-40B4-BE49-F238E27FC236}">
                <a16:creationId xmlns:a16="http://schemas.microsoft.com/office/drawing/2014/main" id="{E51A364A-0D2F-004C-A92A-55325E07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961" y="1833418"/>
            <a:ext cx="2000193" cy="138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ABF9C16-6126-2592-5598-42E4A6281093}"/>
              </a:ext>
            </a:extLst>
          </p:cNvPr>
          <p:cNvSpPr txBox="1"/>
          <p:nvPr/>
        </p:nvSpPr>
        <p:spPr>
          <a:xfrm>
            <a:off x="9482042" y="1400629"/>
            <a:ext cx="2016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Halley's Comet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3B91B0D-E269-6D6C-6897-3594A4538CAD}"/>
              </a:ext>
            </a:extLst>
          </p:cNvPr>
          <p:cNvSpPr txBox="1"/>
          <p:nvPr/>
        </p:nvSpPr>
        <p:spPr>
          <a:xfrm>
            <a:off x="9420747" y="3660569"/>
            <a:ext cx="2092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satellite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39B4139-CE5F-32A1-8A36-B460E046AB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1961" y="4187609"/>
            <a:ext cx="1990110" cy="118464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6D66F3F1-3C25-FDE0-598E-182AD85916B2}"/>
              </a:ext>
            </a:extLst>
          </p:cNvPr>
          <p:cNvSpPr txBox="1"/>
          <p:nvPr/>
        </p:nvSpPr>
        <p:spPr>
          <a:xfrm>
            <a:off x="10246443" y="540944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319BD38-8B9C-DCC3-88C9-1F8AB923C573}"/>
              </a:ext>
            </a:extLst>
          </p:cNvPr>
          <p:cNvSpPr txBox="1"/>
          <p:nvPr/>
        </p:nvSpPr>
        <p:spPr>
          <a:xfrm>
            <a:off x="8753445" y="3791499"/>
            <a:ext cx="492443" cy="22238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More Application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E5D3FC-4130-DC4A-99ED-965A1FB04929}"/>
              </a:ext>
            </a:extLst>
          </p:cNvPr>
          <p:cNvSpPr txBox="1"/>
          <p:nvPr/>
        </p:nvSpPr>
        <p:spPr>
          <a:xfrm>
            <a:off x="7227129" y="5057261"/>
            <a:ext cx="95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F=ma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0F3F7351-21A6-1E33-0CF5-137D0B01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 bwMode="auto">
          <a:xfrm>
            <a:off x="430188" y="5242278"/>
            <a:ext cx="2633052" cy="102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13025" y="145718"/>
            <a:ext cx="8760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Phenomenon-driven for deep learning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Frequency Principle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3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</a:rPr>
              <a:t>Condensation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anchor function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to study LLM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Small </a:t>
            </a:r>
            <a:r>
              <a:rPr kumimoji="1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ini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Wingdings" panose="05000000000000000000" pitchFamily="2" charset="2"/>
              </a:rPr>
              <a:t> inference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32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Wingdings" panose="05000000000000000000" pitchFamily="2" charset="2"/>
              </a:rPr>
              <a:t>Large </a:t>
            </a:r>
            <a:r>
              <a:rPr kumimoji="1" lang="en-US" altLang="zh-CN" sz="3200" dirty="0" err="1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Wingdings" panose="05000000000000000000" pitchFamily="2" charset="2"/>
              </a:rPr>
              <a:t>ini</a:t>
            </a:r>
            <a:r>
              <a:rPr kumimoji="1" lang="en-US" altLang="zh-CN" sz="32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Wingdings" panose="05000000000000000000" pitchFamily="2" charset="2"/>
              </a:rPr>
              <a:t>  memorization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142" y="1546092"/>
            <a:ext cx="2727061" cy="27680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3199" y="975117"/>
            <a:ext cx="290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《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深度学习导论与理解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》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E958FF-860A-A781-95D3-513999CFFED6}"/>
                  </a:ext>
                </a:extLst>
              </p:cNvPr>
              <p:cNvSpPr txBox="1"/>
              <p:nvPr/>
            </p:nvSpPr>
            <p:spPr>
              <a:xfrm>
                <a:off x="1991783" y="3617368"/>
                <a:ext cx="6572251" cy="219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Initialization~</a:t>
                </a:r>
                <a14:m>
                  <m:oMath xmlns:m="http://schemas.openxmlformats.org/officeDocument/2006/math"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p>
                          <m:sSupPr>
                            <m:ctrlP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42C2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42C2D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4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42C2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42C2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2C2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charset="-122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C2D"/>
                    </a:solidFill>
                    <a:effectLst/>
                    <a:uLnTx/>
                    <a:uFillTx/>
                    <a:latin typeface="Book Antiqua" panose="02040602050305030304"/>
                    <a:ea typeface="黑体" panose="02010609060101010101" charset="-122"/>
                    <a:cs typeface="+mn-cs"/>
                  </a:rPr>
                  <a:t>: </a:t>
                </a:r>
                <a:r>
                  <a:rPr kumimoji="1" lang="zh-CN" altLang="en-US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 </a:t>
                </a:r>
                <a:r>
                  <a:rPr kumimoji="1" lang="en-US" altLang="zh-CN" sz="3200" dirty="0">
                    <a:solidFill>
                      <a:srgbClr val="242C2D"/>
                    </a:solidFill>
                    <a:latin typeface="Book Antiqua" panose="02040602050305030304"/>
                    <a:ea typeface="黑体" panose="02010609060101010101" charset="-122"/>
                  </a:rPr>
                  <a:t>neuron # of input layer</a:t>
                </a:r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42C2D"/>
                  </a:solidFill>
                  <a:effectLst/>
                  <a:uLnTx/>
                  <a:uFillTx/>
                  <a:latin typeface="Book Antiqua" panose="02040602050305030304"/>
                  <a:ea typeface="黑体" panose="02010609060101010101" charset="-122"/>
                  <a:cs typeface="+mn-cs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E958FF-860A-A781-95D3-513999CFF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783" y="3617368"/>
                <a:ext cx="6572251" cy="2193421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19FC9D4-DA84-14E8-C622-3F9BB485FE65}"/>
              </a:ext>
            </a:extLst>
          </p:cNvPr>
          <p:cNvSpPr txBox="1"/>
          <p:nvPr/>
        </p:nvSpPr>
        <p:spPr>
          <a:xfrm>
            <a:off x="7518400" y="5882883"/>
            <a:ext cx="458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https://ins.sjtu.edu.cn/people/xuzhiqin/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2FC3-CC7B-A3AF-A209-7C5776C1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 descr="A diagram of different colored squares&#10;&#10;描述已自动生成">
            <a:extLst>
              <a:ext uri="{FF2B5EF4-FFF2-40B4-BE49-F238E27FC236}">
                <a16:creationId xmlns:a16="http://schemas.microsoft.com/office/drawing/2014/main" id="{566E93BC-1DC3-E140-3DED-FBE55DD42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29" b="-1"/>
          <a:stretch/>
        </p:blipFill>
        <p:spPr>
          <a:xfrm>
            <a:off x="1852379" y="429078"/>
            <a:ext cx="8924478" cy="512428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10C8AB-14DD-847F-AAA3-DA18DE86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Without 34 and 43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AFF90A-80D9-931B-4EA6-D8C5D33F7C4A}"/>
              </a:ext>
            </a:extLst>
          </p:cNvPr>
          <p:cNvSpPr txBox="1"/>
          <p:nvPr/>
        </p:nvSpPr>
        <p:spPr>
          <a:xfrm>
            <a:off x="828312" y="5837921"/>
            <a:ext cx="174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83CE48-54BD-1CA8-6BAC-EFAAF086E818}"/>
              </a:ext>
            </a:extLst>
          </p:cNvPr>
          <p:cNvSpPr txBox="1"/>
          <p:nvPr/>
        </p:nvSpPr>
        <p:spPr>
          <a:xfrm>
            <a:off x="2755839" y="5854932"/>
            <a:ext cx="238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relation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754C02-E2EA-9036-64F5-92D5A0CBB20D}"/>
              </a:ext>
            </a:extLst>
          </p:cNvPr>
          <p:cNvSpPr txBox="1"/>
          <p:nvPr/>
        </p:nvSpPr>
        <p:spPr>
          <a:xfrm>
            <a:off x="5138543" y="5854932"/>
            <a:ext cx="150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264865-CDF5-51C1-BB7A-D56FA44E527C}"/>
              </a:ext>
            </a:extLst>
          </p:cNvPr>
          <p:cNvSpPr txBox="1"/>
          <p:nvPr/>
        </p:nvSpPr>
        <p:spPr>
          <a:xfrm>
            <a:off x="7765466" y="5854932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Composition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9C1D3368-5142-F74D-E722-C019E03F9D9F}"/>
              </a:ext>
            </a:extLst>
          </p:cNvPr>
          <p:cNvSpPr/>
          <p:nvPr/>
        </p:nvSpPr>
        <p:spPr>
          <a:xfrm rot="18836740">
            <a:off x="1931644" y="5145325"/>
            <a:ext cx="1008627" cy="3331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11D2588-FA9E-38DD-B76E-C9152274D7D3}"/>
              </a:ext>
            </a:extLst>
          </p:cNvPr>
          <p:cNvSpPr/>
          <p:nvPr/>
        </p:nvSpPr>
        <p:spPr>
          <a:xfrm rot="16884811">
            <a:off x="3886185" y="5534413"/>
            <a:ext cx="487353" cy="2601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FF780CD8-E432-E341-3442-FE16522F3D05}"/>
              </a:ext>
            </a:extLst>
          </p:cNvPr>
          <p:cNvSpPr/>
          <p:nvPr/>
        </p:nvSpPr>
        <p:spPr>
          <a:xfrm rot="5400000">
            <a:off x="4084874" y="4774888"/>
            <a:ext cx="232229" cy="107405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E9FB1589-4A48-E0C8-8C19-46E13ABACA56}"/>
              </a:ext>
            </a:extLst>
          </p:cNvPr>
          <p:cNvSpPr/>
          <p:nvPr/>
        </p:nvSpPr>
        <p:spPr>
          <a:xfrm rot="15190936">
            <a:off x="5281242" y="5433562"/>
            <a:ext cx="665201" cy="27389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1A7B1B5-1E57-EA21-E22E-5C4A1D02AC35}"/>
              </a:ext>
            </a:extLst>
          </p:cNvPr>
          <p:cNvSpPr/>
          <p:nvPr/>
        </p:nvSpPr>
        <p:spPr>
          <a:xfrm rot="15975752">
            <a:off x="8276682" y="5532227"/>
            <a:ext cx="457374" cy="3268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05BCA800-0064-8E81-7E62-08D96AF64C3C}"/>
              </a:ext>
            </a:extLst>
          </p:cNvPr>
          <p:cNvSpPr/>
          <p:nvPr/>
        </p:nvSpPr>
        <p:spPr>
          <a:xfrm rot="5400000">
            <a:off x="8363376" y="4176655"/>
            <a:ext cx="283989" cy="2322284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3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42" y="2712278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Mechanism difference in Attention!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535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 flow via attention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1"/>
          <a:stretch>
            <a:fillRect/>
          </a:stretch>
        </p:blipFill>
        <p:spPr>
          <a:xfrm>
            <a:off x="2132160" y="889715"/>
            <a:ext cx="7723765" cy="5078570"/>
          </a:xfrm>
        </p:spPr>
      </p:pic>
    </p:spTree>
    <p:extLst>
      <p:ext uri="{BB962C8B-B14F-4D97-AF65-F5344CB8AC3E}">
        <p14:creationId xmlns:p14="http://schemas.microsoft.com/office/powerpoint/2010/main" val="13291723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Symmetric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0342"/>
          <a:stretch>
            <a:fillRect/>
          </a:stretch>
        </p:blipFill>
        <p:spPr>
          <a:xfrm>
            <a:off x="4455651" y="1128526"/>
            <a:ext cx="6119910" cy="51832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9645"/>
          <a:stretch>
            <a:fillRect/>
          </a:stretch>
        </p:blipFill>
        <p:spPr>
          <a:xfrm>
            <a:off x="1349693" y="3648081"/>
            <a:ext cx="2642605" cy="26626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693" y="968760"/>
            <a:ext cx="2586286" cy="25988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839" y="917901"/>
            <a:ext cx="3229576" cy="4212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4B6C79-A2F4-3F86-78EE-514879C8A2CC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2181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Inferential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r="227"/>
          <a:stretch>
            <a:fillRect/>
          </a:stretch>
        </p:blipFill>
        <p:spPr>
          <a:xfrm>
            <a:off x="4532365" y="1381776"/>
            <a:ext cx="6046246" cy="49289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r="76"/>
          <a:stretch>
            <a:fillRect/>
          </a:stretch>
        </p:blipFill>
        <p:spPr>
          <a:xfrm>
            <a:off x="1349693" y="3648081"/>
            <a:ext cx="2642605" cy="26626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9693" y="973089"/>
            <a:ext cx="2586286" cy="25901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89760" y="4127863"/>
            <a:ext cx="409303" cy="1079863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94411" y="3209919"/>
            <a:ext cx="849086" cy="353334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839" y="917901"/>
            <a:ext cx="3229576" cy="4212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A90404-D7A3-DFF9-1E55-B475ADF32940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0198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9F45E8A-A811-5D12-ED64-E6BF4D8908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/>
                  <a:t>Representation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9F45E8A-A811-5D12-ED64-E6BF4D890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2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 descr="A yellow and purple squares with numbers&#10;&#10;描述已自动生成">
            <a:extLst>
              <a:ext uri="{FF2B5EF4-FFF2-40B4-BE49-F238E27FC236}">
                <a16:creationId xmlns:a16="http://schemas.microsoft.com/office/drawing/2014/main" id="{C51F9A80-544A-5FC4-9997-6479D51D5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659"/>
            <a:ext cx="8512946" cy="5334000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C6D263-83C8-855F-61AF-60DA89572C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486225" y="1180595"/>
            <a:ext cx="3451249" cy="23831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21C483-0932-4E40-35EE-65AAD255C1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583" b="-17154"/>
          <a:stretch>
            <a:fillRect/>
          </a:stretch>
        </p:blipFill>
        <p:spPr>
          <a:xfrm>
            <a:off x="8663182" y="1719285"/>
            <a:ext cx="1754982" cy="3524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12BF13-12CC-F3B4-2501-A168DEB8CD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33" r="34883" b="-17153"/>
          <a:stretch>
            <a:fillRect/>
          </a:stretch>
        </p:blipFill>
        <p:spPr>
          <a:xfrm>
            <a:off x="8698113" y="2212486"/>
            <a:ext cx="1842443" cy="3524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D87591-8557-F575-55DC-C99A0EF83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64" t="2496" r="50" b="-17154"/>
          <a:stretch>
            <a:fillRect/>
          </a:stretch>
        </p:blipFill>
        <p:spPr>
          <a:xfrm>
            <a:off x="8714197" y="2702688"/>
            <a:ext cx="1788884" cy="3449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F04523-D3AD-4DBC-EF2F-36C81A3A3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195" y="3233267"/>
            <a:ext cx="3264866" cy="6517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AA0D10-0E40-A693-9F7F-A91194429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9956" y="4035756"/>
            <a:ext cx="2307835" cy="3010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AA3C13-DFE9-3E5E-6EFE-5C77B027C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560" y="4705301"/>
            <a:ext cx="3893529" cy="3231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A1F83A0-18D4-9B2D-D551-1A9A8E9D8B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4520" y="5518065"/>
            <a:ext cx="3817579" cy="2882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6E1E99-05E5-417B-3B6D-B6C3D6BF60E1}"/>
              </a:ext>
            </a:extLst>
          </p:cNvPr>
          <p:cNvSpPr txBox="1"/>
          <p:nvPr/>
        </p:nvSpPr>
        <p:spPr>
          <a:xfrm>
            <a:off x="203200" y="863600"/>
            <a:ext cx="781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Each anchor represents a function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6AC358-4B5B-CA5A-E046-31DE6D530459}"/>
              </a:ext>
            </a:extLst>
          </p:cNvPr>
          <p:cNvSpPr txBox="1"/>
          <p:nvPr/>
        </p:nvSpPr>
        <p:spPr>
          <a:xfrm>
            <a:off x="0" y="6334780"/>
            <a:ext cx="988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Zhongwang Zhang,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Pengxiao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Lin,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Zhiwei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 panose="02010609060101010101" charset="-122"/>
                <a:cs typeface="+mn-cs"/>
              </a:rPr>
              <a:t> Wang, Yaoyu Zhang, Zhi-Qin John Xu*, Initialization is Critical to Whether Transformers Fit Composite Functions by Inference or Memorizing, </a:t>
            </a:r>
            <a:r>
              <a:rPr lang="en-US" altLang="zh-CN" sz="1400" dirty="0" err="1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NeurIPS</a:t>
            </a:r>
            <a:r>
              <a:rPr lang="en-US" altLang="zh-CN" sz="1400" dirty="0">
                <a:solidFill>
                  <a:srgbClr val="FFFFFF"/>
                </a:solidFill>
                <a:latin typeface="Georgia" panose="02040502050405020303" pitchFamily="18" charset="0"/>
                <a:ea typeface="黑体" panose="02010609060101010101" charset="-122"/>
              </a:rPr>
              <a:t> 2024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/>
              <a:ea typeface="黑体" panose="0201060906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37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710A5-2B24-0B6F-31F0-C50200DE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CA7AFBF-BDEF-92F0-EC88-BB74CB3B8DA8}"/>
              </a:ext>
            </a:extLst>
          </p:cNvPr>
          <p:cNvSpPr txBox="1">
            <a:spLocks/>
          </p:cNvSpPr>
          <p:nvPr/>
        </p:nvSpPr>
        <p:spPr>
          <a:xfrm>
            <a:off x="381242" y="50800"/>
            <a:ext cx="11429516" cy="711179"/>
          </a:xfrm>
          <a:prstGeom prst="rect">
            <a:avLst/>
          </a:prstGeom>
        </p:spPr>
        <p:txBody>
          <a:bodyPr/>
          <a:lstStyle>
            <a:lvl1pPr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Memorization &amp; Reasoning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DFF2FB8-F12D-5193-5E70-963888166FC1}"/>
              </a:ext>
            </a:extLst>
          </p:cNvPr>
          <p:cNvSpPr/>
          <p:nvPr/>
        </p:nvSpPr>
        <p:spPr>
          <a:xfrm>
            <a:off x="10089659" y="5010706"/>
            <a:ext cx="1857747" cy="8382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5EA4F7-15F6-3082-468B-1F84A11E23D8}"/>
              </a:ext>
            </a:extLst>
          </p:cNvPr>
          <p:cNvSpPr txBox="1"/>
          <p:nvPr/>
        </p:nvSpPr>
        <p:spPr>
          <a:xfrm>
            <a:off x="6278879" y="1373475"/>
            <a:ext cx="224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Memorization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325608-F4B6-712B-4B09-D1D503C5CD4C}"/>
              </a:ext>
            </a:extLst>
          </p:cNvPr>
          <p:cNvSpPr txBox="1"/>
          <p:nvPr/>
        </p:nvSpPr>
        <p:spPr>
          <a:xfrm>
            <a:off x="6278879" y="3040520"/>
            <a:ext cx="172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DF0F08-EF10-F1B2-727D-83A46690D2C5}"/>
              </a:ext>
            </a:extLst>
          </p:cNvPr>
          <p:cNvSpPr txBox="1"/>
          <p:nvPr/>
        </p:nvSpPr>
        <p:spPr>
          <a:xfrm>
            <a:off x="6284619" y="4876605"/>
            <a:ext cx="193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Reasoning+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A5E67FB-9F70-5750-A9DB-6F266450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116"/>
          <a:stretch/>
        </p:blipFill>
        <p:spPr>
          <a:xfrm>
            <a:off x="633459" y="2328302"/>
            <a:ext cx="1880502" cy="767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4" descr="开普勒三定律 - isMethod - 博客园">
            <a:extLst>
              <a:ext uri="{FF2B5EF4-FFF2-40B4-BE49-F238E27FC236}">
                <a16:creationId xmlns:a16="http://schemas.microsoft.com/office/drawing/2014/main" id="{0970613D-C1C1-73E0-3EC6-D8BBD694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626" y="2230842"/>
            <a:ext cx="1507572" cy="100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A53C71-3783-5E99-69CE-DD6695836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9"/>
          <a:stretch/>
        </p:blipFill>
        <p:spPr bwMode="auto">
          <a:xfrm>
            <a:off x="8310626" y="4076282"/>
            <a:ext cx="1507572" cy="10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Комета Галлея повертається до Землі — коли її можна побачити — фото">
            <a:extLst>
              <a:ext uri="{FF2B5EF4-FFF2-40B4-BE49-F238E27FC236}">
                <a16:creationId xmlns:a16="http://schemas.microsoft.com/office/drawing/2014/main" id="{FA358E0E-4BA7-C572-7490-B1CFE86E8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812" y="5094206"/>
            <a:ext cx="830272" cy="67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920B7D8-5C04-6862-FDD8-90ACA8B41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0384" y="5088510"/>
            <a:ext cx="830272" cy="677542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89700EA-27B5-3209-96C4-659C918088AF}"/>
              </a:ext>
            </a:extLst>
          </p:cNvPr>
          <p:cNvCxnSpPr>
            <a:cxnSpLocks/>
          </p:cNvCxnSpPr>
          <p:nvPr/>
        </p:nvCxnSpPr>
        <p:spPr>
          <a:xfrm flipV="1">
            <a:off x="8235662" y="3316164"/>
            <a:ext cx="174980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41016F2-D7FE-57CF-2F3D-0848FD403EB8}"/>
              </a:ext>
            </a:extLst>
          </p:cNvPr>
          <p:cNvCxnSpPr>
            <a:cxnSpLocks/>
          </p:cNvCxnSpPr>
          <p:nvPr/>
        </p:nvCxnSpPr>
        <p:spPr>
          <a:xfrm>
            <a:off x="8235166" y="5189082"/>
            <a:ext cx="174980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9ECDADA-0B6C-39DA-5AB4-C83B0F47BA6C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526943" y="1604307"/>
            <a:ext cx="145852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86644-E906-577A-E079-8451C72B3F10}"/>
              </a:ext>
            </a:extLst>
          </p:cNvPr>
          <p:cNvSpPr txBox="1"/>
          <p:nvPr/>
        </p:nvSpPr>
        <p:spPr>
          <a:xfrm>
            <a:off x="9997940" y="1319747"/>
            <a:ext cx="194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 generalization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BB87F7-F488-37E0-EEF3-B4CD38F1A430}"/>
              </a:ext>
            </a:extLst>
          </p:cNvPr>
          <p:cNvSpPr txBox="1"/>
          <p:nvPr/>
        </p:nvSpPr>
        <p:spPr>
          <a:xfrm>
            <a:off x="10089659" y="2962221"/>
            <a:ext cx="1643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 more planet data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1DECE05-27DB-92F2-E31A-0A2C40101C5E}"/>
              </a:ext>
            </a:extLst>
          </p:cNvPr>
          <p:cNvSpPr txBox="1"/>
          <p:nvPr/>
        </p:nvSpPr>
        <p:spPr>
          <a:xfrm>
            <a:off x="9984969" y="4219925"/>
            <a:ext cx="19494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Widely used in many fields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45503D9-6882-69EC-62ED-B1B86D0DEE6C}"/>
              </a:ext>
            </a:extLst>
          </p:cNvPr>
          <p:cNvCxnSpPr/>
          <p:nvPr/>
        </p:nvCxnSpPr>
        <p:spPr>
          <a:xfrm>
            <a:off x="2838636" y="3270783"/>
            <a:ext cx="7551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F606547-8886-36A6-22F7-5078250E6213}"/>
              </a:ext>
            </a:extLst>
          </p:cNvPr>
          <p:cNvSpPr txBox="1"/>
          <p:nvPr/>
        </p:nvSpPr>
        <p:spPr>
          <a:xfrm>
            <a:off x="2777191" y="2883399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621A7C8-9867-0279-668F-22661A779A07}"/>
              </a:ext>
            </a:extLst>
          </p:cNvPr>
          <p:cNvGrpSpPr/>
          <p:nvPr/>
        </p:nvGrpSpPr>
        <p:grpSpPr>
          <a:xfrm>
            <a:off x="3651911" y="1696612"/>
            <a:ext cx="2024519" cy="3161635"/>
            <a:chOff x="3825187" y="2175782"/>
            <a:chExt cx="1519018" cy="2229670"/>
          </a:xfrm>
        </p:grpSpPr>
        <p:pic>
          <p:nvPicPr>
            <p:cNvPr id="5122" name="Picture 2" descr="卷积神经网络CNN原理详解_学习cnn(卷积神经网络)的原理。-CSDN博客">
              <a:extLst>
                <a:ext uri="{FF2B5EF4-FFF2-40B4-BE49-F238E27FC236}">
                  <a16:creationId xmlns:a16="http://schemas.microsoft.com/office/drawing/2014/main" id="{B24EED84-5A2E-E251-734E-BCBA475E42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9" t="10848" r="22077"/>
            <a:stretch/>
          </p:blipFill>
          <p:spPr bwMode="auto">
            <a:xfrm>
              <a:off x="3825187" y="2175782"/>
              <a:ext cx="1342806" cy="2229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8638F5D-EBF3-8868-0721-BDE4AE64A424}"/>
                </a:ext>
              </a:extLst>
            </p:cNvPr>
            <p:cNvSpPr/>
            <p:nvPr/>
          </p:nvSpPr>
          <p:spPr>
            <a:xfrm>
              <a:off x="4991780" y="2404269"/>
              <a:ext cx="352425" cy="112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0C30A2F1-2572-3ACC-242A-9481059D6114}"/>
              </a:ext>
            </a:extLst>
          </p:cNvPr>
          <p:cNvSpPr txBox="1"/>
          <p:nvPr/>
        </p:nvSpPr>
        <p:spPr>
          <a:xfrm>
            <a:off x="4241211" y="1302723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676A9EB-24FF-D1BB-09EE-5BA9D4376B20}"/>
              </a:ext>
            </a:extLst>
          </p:cNvPr>
          <p:cNvCxnSpPr>
            <a:cxnSpLocks/>
          </p:cNvCxnSpPr>
          <p:nvPr/>
        </p:nvCxnSpPr>
        <p:spPr>
          <a:xfrm flipV="1">
            <a:off x="5587980" y="1571653"/>
            <a:ext cx="690899" cy="11290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05FED0A-1A4C-AC59-6D4B-8AC94E74FAC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567680" y="3271353"/>
            <a:ext cx="711199" cy="121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A14AB66-89EC-21FB-CB6D-983994B7E4E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587980" y="3938746"/>
            <a:ext cx="696639" cy="11686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BA983CD-291B-C8E5-A253-A5C4DCB779AE}"/>
              </a:ext>
            </a:extLst>
          </p:cNvPr>
          <p:cNvSpPr txBox="1"/>
          <p:nvPr/>
        </p:nvSpPr>
        <p:spPr>
          <a:xfrm>
            <a:off x="8634723" y="4279339"/>
            <a:ext cx="95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F=ma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5C3CB98-FB8F-3342-3311-D20B2539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 bwMode="auto">
          <a:xfrm>
            <a:off x="309378" y="3451082"/>
            <a:ext cx="2633052" cy="102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27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2M5MTlhYjQ4MzU3NjBhNTQ2NTc1ZjMwMzZmZWFjO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3_1*a*1"/>
  <p:tag name="KSO_WM_TEMPLATE_CATEGORY" val="diagram"/>
  <p:tag name="KSO_WM_TEMPLATE_INDEX" val="20213673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37919134acb4a51bbcb8f9b6695098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b75ab1854554ce1b4f35158b54f7333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3_1*a*1"/>
  <p:tag name="KSO_WM_TEMPLATE_CATEGORY" val="diagram"/>
  <p:tag name="KSO_WM_TEMPLATE_INDEX" val="20213673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37919134acb4a51bbcb8f9b6695098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b75ab1854554ce1b4f35158b54f7333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3_1*a*1"/>
  <p:tag name="KSO_WM_TEMPLATE_CATEGORY" val="diagram"/>
  <p:tag name="KSO_WM_TEMPLATE_INDEX" val="20213673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37919134acb4a51bbcb8f9b6695098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b75ab1854554ce1b4f35158b54f7333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5981</TotalTime>
  <Words>3783</Words>
  <Application>Microsoft Office PowerPoint</Application>
  <PresentationFormat>宽屏</PresentationFormat>
  <Paragraphs>568</Paragraphs>
  <Slides>86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86</vt:i4>
      </vt:variant>
    </vt:vector>
  </HeadingPairs>
  <TitlesOfParts>
    <vt:vector size="107" baseType="lpstr">
      <vt:lpstr>FandolSong-Regular-Identity-H</vt:lpstr>
      <vt:lpstr>LMRoman10-Regular-Identity-H</vt:lpstr>
      <vt:lpstr>等线</vt:lpstr>
      <vt:lpstr>等线 Light</vt:lpstr>
      <vt:lpstr>华文行楷</vt:lpstr>
      <vt:lpstr>微软雅黑</vt:lpstr>
      <vt:lpstr>Arial</vt:lpstr>
      <vt:lpstr>Book Antiqua</vt:lpstr>
      <vt:lpstr>Calibri</vt:lpstr>
      <vt:lpstr>Cambria Math</vt:lpstr>
      <vt:lpstr>Georgia</vt:lpstr>
      <vt:lpstr>Helvetica</vt:lpstr>
      <vt:lpstr>Segoe UI</vt:lpstr>
      <vt:lpstr>Segoe UI Light</vt:lpstr>
      <vt:lpstr>Times New Roman</vt:lpstr>
      <vt:lpstr>Wingdings</vt:lpstr>
      <vt:lpstr>Office 主题​​</vt:lpstr>
      <vt:lpstr>1_OfficePLUS</vt:lpstr>
      <vt:lpstr>1_自定义设计方案</vt:lpstr>
      <vt:lpstr>2_自定义设计方案</vt:lpstr>
      <vt:lpstr>8_自定义设计方案</vt:lpstr>
      <vt:lpstr>Reasoning Ability of Transformer — phenomenon-driven </vt:lpstr>
      <vt:lpstr>West world: control dashboard</vt:lpstr>
      <vt:lpstr>What is Memorization &amp; Reasoning?</vt:lpstr>
      <vt:lpstr>What is Memorization &amp; Reasoning?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Yes</vt:lpstr>
      <vt:lpstr>Reasoning example</vt:lpstr>
      <vt:lpstr>Reasoning example</vt:lpstr>
      <vt:lpstr>Reasoning example</vt:lpstr>
      <vt:lpstr>Reasoning example</vt:lpstr>
      <vt:lpstr>Reasoning example</vt:lpstr>
      <vt:lpstr>Anchor function</vt:lpstr>
      <vt:lpstr>NN to learn Anchor function</vt:lpstr>
      <vt:lpstr>Generalization for Anchor function</vt:lpstr>
      <vt:lpstr>Can it learn [4,3]?</vt:lpstr>
      <vt:lpstr>Yes, it can learn [4,3]!</vt:lpstr>
      <vt:lpstr>Turn your eyes to preferred answer</vt:lpstr>
      <vt:lpstr>Composite Anchor function</vt:lpstr>
      <vt:lpstr>Turn your eyes to preferred answer</vt:lpstr>
      <vt:lpstr>Phase diagram of symmetric solution</vt:lpstr>
      <vt:lpstr>Phase diagram of symmetric solution</vt:lpstr>
      <vt:lpstr>Inference example</vt:lpstr>
      <vt:lpstr>PowerPoint 演示文稿</vt:lpstr>
      <vt:lpstr>Initialization hyper-parameter！</vt:lpstr>
      <vt:lpstr>Without 34 and 43</vt:lpstr>
      <vt:lpstr>Without 34 and 43</vt:lpstr>
      <vt:lpstr>Without 34 and 43</vt:lpstr>
      <vt:lpstr>Without 34 and 43</vt:lpstr>
      <vt:lpstr>Why initialization matters?</vt:lpstr>
      <vt:lpstr>Key phenomenon: Condensation!</vt:lpstr>
      <vt:lpstr>1d example: condensation with large initialization</vt:lpstr>
      <vt:lpstr>1d example: condensation with small initialization</vt:lpstr>
      <vt:lpstr>Evolution trajectory: change significantly</vt:lpstr>
      <vt:lpstr>Evolution trajectory: change significantly</vt:lpstr>
      <vt:lpstr>Condensation reduction method</vt:lpstr>
      <vt:lpstr>Condensation with small initialization</vt:lpstr>
      <vt:lpstr>Small vs. large initialization</vt:lpstr>
      <vt:lpstr>How small? How large?</vt:lpstr>
      <vt:lpstr>How small? How large?</vt:lpstr>
      <vt:lpstr>How small? How large?</vt:lpstr>
      <vt:lpstr>Parameter initialization</vt:lpstr>
      <vt:lpstr>Parameter initialization</vt:lpstr>
      <vt:lpstr>Condensation in Transformer!</vt:lpstr>
      <vt:lpstr>Transformer</vt:lpstr>
      <vt:lpstr>Condensation of W^(Q(1)) by column</vt:lpstr>
      <vt:lpstr>Condensation of W^(Q(1)) by column</vt:lpstr>
      <vt:lpstr>PowerPoint 演示文稿</vt:lpstr>
      <vt:lpstr>Structural Features of the Word Embedding</vt:lpstr>
      <vt:lpstr>Mechanisms underlying initialization effect</vt:lpstr>
      <vt:lpstr>Does the net learn each anchor mapping?</vt:lpstr>
      <vt:lpstr>Remove one anchor</vt:lpstr>
      <vt:lpstr>Remove one anchor</vt:lpstr>
      <vt:lpstr>Prediction</vt:lpstr>
      <vt:lpstr>Prediction</vt:lpstr>
      <vt:lpstr>Prediction verified!</vt:lpstr>
      <vt:lpstr>Complexity restriction is the key!</vt:lpstr>
      <vt:lpstr>Effect of weight decay and lr</vt:lpstr>
      <vt:lpstr>Verification in more experiments!</vt:lpstr>
      <vt:lpstr>Diffusion model</vt:lpstr>
      <vt:lpstr>Diffusion model</vt:lpstr>
      <vt:lpstr>Other realistic compositional dataset</vt:lpstr>
      <vt:lpstr>SlimPajama</vt:lpstr>
      <vt:lpstr>Addition task</vt:lpstr>
      <vt:lpstr>Other realistic reasoning dataset</vt:lpstr>
      <vt:lpstr>Test on Memory^ 3 LLM (Focus on abstract and rule)</vt:lpstr>
      <vt:lpstr>Implicitly bias toward simple function</vt:lpstr>
      <vt:lpstr>What is deep learning?</vt:lpstr>
      <vt:lpstr>PowerPoint 演示文稿</vt:lpstr>
      <vt:lpstr>PowerPoint 演示文稿</vt:lpstr>
      <vt:lpstr>PowerPoint 演示文稿</vt:lpstr>
      <vt:lpstr>It is so powerful, why bother theory?</vt:lpstr>
      <vt:lpstr>Why need theory for DNN</vt:lpstr>
      <vt:lpstr>What is a good theory</vt:lpstr>
      <vt:lpstr>PowerPoint 演示文稿</vt:lpstr>
      <vt:lpstr>PowerPoint 演示文稿</vt:lpstr>
      <vt:lpstr>Without 34 and 43</vt:lpstr>
      <vt:lpstr>Mechanism difference in Attention!</vt:lpstr>
      <vt:lpstr>Information flow via attention</vt:lpstr>
      <vt:lpstr>Symmetric solution</vt:lpstr>
      <vt:lpstr>Inferential solution</vt:lpstr>
      <vt:lpstr>V^((2))Representation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zhiqin xu</cp:lastModifiedBy>
  <cp:revision>741</cp:revision>
  <dcterms:created xsi:type="dcterms:W3CDTF">2019-01-23T14:14:00Z</dcterms:created>
  <dcterms:modified xsi:type="dcterms:W3CDTF">2025-01-12T09:27:50Z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2052-12.1.0.17147</vt:lpwstr>
  </property>
  <property fmtid="{D5CDD505-2E9C-101B-9397-08002B2CF9AE}" pid="12" name="ICV">
    <vt:lpwstr>ED261D6BF4E1480B9AA6DB29BBAB09F9_12</vt:lpwstr>
  </property>
</Properties>
</file>